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4" r:id="rId2"/>
  </p:sldMasterIdLst>
  <p:notesMasterIdLst>
    <p:notesMasterId r:id="rId4"/>
  </p:notesMasterIdLst>
  <p:sldIdLst>
    <p:sldId id="256" r:id="rId3"/>
  </p:sldIdLst>
  <p:sldSz cx="32918400" cy="19202400"/>
  <p:notesSz cx="6858000" cy="9144000"/>
  <p:defaultText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6">
          <p15:clr>
            <a:srgbClr val="A4A3A4"/>
          </p15:clr>
        </p15:guide>
        <p15:guide id="2" orient="horz" pos="168">
          <p15:clr>
            <a:srgbClr val="A4A3A4"/>
          </p15:clr>
        </p15:guide>
        <p15:guide id="3" orient="horz" pos="11760">
          <p15:clr>
            <a:srgbClr val="A4A3A4"/>
          </p15:clr>
        </p15:guide>
        <p15:guide id="4" orient="horz">
          <p15:clr>
            <a:srgbClr val="A4A3A4"/>
          </p15:clr>
        </p15:guide>
        <p15:guide id="5" pos="436">
          <p15:clr>
            <a:srgbClr val="A4A3A4"/>
          </p15:clr>
        </p15:guide>
        <p15:guide id="6" pos="203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08" autoAdjust="0"/>
    <p:restoredTop sz="94582" autoAdjust="0"/>
  </p:normalViewPr>
  <p:slideViewPr>
    <p:cSldViewPr snapToGrid="0" snapToObjects="1" showGuides="1">
      <p:cViewPr>
        <p:scale>
          <a:sx n="39" d="100"/>
          <a:sy n="39" d="100"/>
        </p:scale>
        <p:origin x="-808" y="400"/>
      </p:cViewPr>
      <p:guideLst>
        <p:guide orient="horz" pos="1936"/>
        <p:guide orient="horz" pos="168"/>
        <p:guide orient="horz" pos="11760"/>
        <p:guide orient="horz"/>
        <p:guide pos="436"/>
        <p:guide pos="203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12/8/21</a:t>
            </a:fld>
            <a:endParaRPr lang="en-US" dirty="0"/>
          </a:p>
        </p:txBody>
      </p:sp>
      <p:sp>
        <p:nvSpPr>
          <p:cNvPr id="4" name="Slide Image Placeholder 3"/>
          <p:cNvSpPr>
            <a:spLocks noGrp="1" noRot="1" noChangeAspect="1"/>
          </p:cNvSpPr>
          <p:nvPr>
            <p:ph type="sldImg" idx="2"/>
          </p:nvPr>
        </p:nvSpPr>
        <p:spPr>
          <a:xfrm>
            <a:off x="490538" y="685800"/>
            <a:ext cx="58769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404021828"/>
      </p:ext>
    </p:extLst>
  </p:cSld>
  <p:clrMap bg1="lt1" tx1="dk1" bg2="lt2" tx2="dk2" accent1="accent1" accent2="accent2" accent3="accent3" accent4="accent4" accent5="accent5" accent6="accent6" hlink="hlink" folHlink="folHlink"/>
  <p:notesStyle>
    <a:lvl1pPr marL="0" algn="l" defTabSz="3134552" rtl="0" eaLnBrk="1" latinLnBrk="0" hangingPunct="1">
      <a:defRPr sz="4100" kern="1200">
        <a:solidFill>
          <a:schemeClr val="tx1"/>
        </a:solidFill>
        <a:latin typeface="+mn-lt"/>
        <a:ea typeface="+mn-ea"/>
        <a:cs typeface="+mn-cs"/>
      </a:defRPr>
    </a:lvl1pPr>
    <a:lvl2pPr marL="1567277" algn="l" defTabSz="3134552" rtl="0" eaLnBrk="1" latinLnBrk="0" hangingPunct="1">
      <a:defRPr sz="4100" kern="1200">
        <a:solidFill>
          <a:schemeClr val="tx1"/>
        </a:solidFill>
        <a:latin typeface="+mn-lt"/>
        <a:ea typeface="+mn-ea"/>
        <a:cs typeface="+mn-cs"/>
      </a:defRPr>
    </a:lvl2pPr>
    <a:lvl3pPr marL="3134552" algn="l" defTabSz="3134552" rtl="0" eaLnBrk="1" latinLnBrk="0" hangingPunct="1">
      <a:defRPr sz="4100" kern="1200">
        <a:solidFill>
          <a:schemeClr val="tx1"/>
        </a:solidFill>
        <a:latin typeface="+mn-lt"/>
        <a:ea typeface="+mn-ea"/>
        <a:cs typeface="+mn-cs"/>
      </a:defRPr>
    </a:lvl3pPr>
    <a:lvl4pPr marL="4701829" algn="l" defTabSz="3134552" rtl="0" eaLnBrk="1" latinLnBrk="0" hangingPunct="1">
      <a:defRPr sz="4100" kern="1200">
        <a:solidFill>
          <a:schemeClr val="tx1"/>
        </a:solidFill>
        <a:latin typeface="+mn-lt"/>
        <a:ea typeface="+mn-ea"/>
        <a:cs typeface="+mn-cs"/>
      </a:defRPr>
    </a:lvl4pPr>
    <a:lvl5pPr marL="6269105" algn="l" defTabSz="3134552" rtl="0" eaLnBrk="1" latinLnBrk="0" hangingPunct="1">
      <a:defRPr sz="4100" kern="1200">
        <a:solidFill>
          <a:schemeClr val="tx1"/>
        </a:solidFill>
        <a:latin typeface="+mn-lt"/>
        <a:ea typeface="+mn-ea"/>
        <a:cs typeface="+mn-cs"/>
      </a:defRPr>
    </a:lvl5pPr>
    <a:lvl6pPr marL="7836382" algn="l" defTabSz="3134552" rtl="0" eaLnBrk="1" latinLnBrk="0" hangingPunct="1">
      <a:defRPr sz="4100" kern="1200">
        <a:solidFill>
          <a:schemeClr val="tx1"/>
        </a:solidFill>
        <a:latin typeface="+mn-lt"/>
        <a:ea typeface="+mn-ea"/>
        <a:cs typeface="+mn-cs"/>
      </a:defRPr>
    </a:lvl6pPr>
    <a:lvl7pPr marL="9403659" algn="l" defTabSz="3134552" rtl="0" eaLnBrk="1" latinLnBrk="0" hangingPunct="1">
      <a:defRPr sz="4100" kern="1200">
        <a:solidFill>
          <a:schemeClr val="tx1"/>
        </a:solidFill>
        <a:latin typeface="+mn-lt"/>
        <a:ea typeface="+mn-ea"/>
        <a:cs typeface="+mn-cs"/>
      </a:defRPr>
    </a:lvl7pPr>
    <a:lvl8pPr marL="10970935" algn="l" defTabSz="3134552" rtl="0" eaLnBrk="1" latinLnBrk="0" hangingPunct="1">
      <a:defRPr sz="4100" kern="1200">
        <a:solidFill>
          <a:schemeClr val="tx1"/>
        </a:solidFill>
        <a:latin typeface="+mn-lt"/>
        <a:ea typeface="+mn-ea"/>
        <a:cs typeface="+mn-cs"/>
      </a:defRPr>
    </a:lvl8pPr>
    <a:lvl9pPr marL="12538212" algn="l" defTabSz="3134552"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677015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x72 template -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3574759"/>
            <a:ext cx="10193458"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4" y="3110154"/>
            <a:ext cx="10179845"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0573497"/>
            <a:ext cx="10194648"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0096874"/>
            <a:ext cx="10179844"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8" y="12530349"/>
            <a:ext cx="10178651"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8" y="12039627"/>
            <a:ext cx="10178651"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2" y="3579389"/>
            <a:ext cx="10178651" cy="545148"/>
          </a:xfrm>
          <a:prstGeom prst="rect">
            <a:avLst/>
          </a:prstGeom>
        </p:spPr>
        <p:txBody>
          <a:bodyPr wrap="square" lIns="163258" tIns="163258" rIns="163258" bIns="163258">
            <a:spAutoFit/>
          </a:bodyPr>
          <a:lstStyle>
            <a:lvl1pPr marL="0" indent="0">
              <a:buNone/>
              <a:tabLst/>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5708" y="3110154"/>
            <a:ext cx="10184606"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110154"/>
            <a:ext cx="10182022"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3574759"/>
            <a:ext cx="10182022"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0078145"/>
            <a:ext cx="10182022"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0598897"/>
            <a:ext cx="10185796" cy="545148"/>
          </a:xfrm>
          <a:prstGeom prst="rect">
            <a:avLst/>
          </a:prstGeom>
        </p:spPr>
        <p:txBody>
          <a:bodyPr wrap="square" lIns="163258" tIns="163258" rIns="163258" bIns="163258">
            <a:spAutoFit/>
          </a:bodyPr>
          <a:lstStyle>
            <a:lvl1pPr marL="0" indent="0">
              <a:buNone/>
              <a:tabLst/>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5018123"/>
            <a:ext cx="10182022"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5513476"/>
            <a:ext cx="10185796"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61" hasCustomPrompt="1"/>
          </p:nvPr>
        </p:nvSpPr>
        <p:spPr>
          <a:xfrm>
            <a:off x="4406950" y="1366762"/>
            <a:ext cx="24109797" cy="766837"/>
          </a:xfrm>
          <a:prstGeom prst="rect">
            <a:avLst/>
          </a:prstGeom>
        </p:spPr>
        <p:txBody>
          <a:bodyPr>
            <a:normAutofit/>
          </a:bodyPr>
          <a:lstStyle>
            <a:lvl1pPr marL="0" indent="0" algn="ctr">
              <a:buFontTx/>
              <a:buNone/>
              <a:defRPr sz="4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95" hasCustomPrompt="1"/>
          </p:nvPr>
        </p:nvSpPr>
        <p:spPr>
          <a:xfrm>
            <a:off x="4406950" y="2137990"/>
            <a:ext cx="24109797"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96" hasCustomPrompt="1"/>
          </p:nvPr>
        </p:nvSpPr>
        <p:spPr>
          <a:xfrm>
            <a:off x="4406950" y="273839"/>
            <a:ext cx="24109797" cy="1092924"/>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823460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2x72 template - 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3550696"/>
            <a:ext cx="7542610"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3110154"/>
            <a:ext cx="7536656" cy="455049"/>
          </a:xfrm>
          <a:prstGeom prst="rect">
            <a:avLst/>
          </a:prstGeom>
          <a:noFill/>
        </p:spPr>
        <p:txBody>
          <a:bodyPr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5" y="8825780"/>
            <a:ext cx="7528993"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5" y="8329105"/>
            <a:ext cx="7537845"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96187" y="3570128"/>
            <a:ext cx="15540037"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96187" y="3110154"/>
            <a:ext cx="15540038"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96187" y="12796679"/>
            <a:ext cx="15540038"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96187" y="12332075"/>
            <a:ext cx="15540038"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715629" y="3110154"/>
            <a:ext cx="7535264"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715629" y="3574759"/>
            <a:ext cx="7535264"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715629" y="8364237"/>
            <a:ext cx="7535264"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713742" y="8828841"/>
            <a:ext cx="7539038"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715629" y="15018123"/>
            <a:ext cx="7535264"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713742" y="15486960"/>
            <a:ext cx="7539038"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73" name="Text Placeholder 76"/>
          <p:cNvSpPr>
            <a:spLocks noGrp="1"/>
          </p:cNvSpPr>
          <p:nvPr>
            <p:ph type="body" sz="quarter" idx="161" hasCustomPrompt="1"/>
          </p:nvPr>
        </p:nvSpPr>
        <p:spPr>
          <a:xfrm>
            <a:off x="4406950" y="1366762"/>
            <a:ext cx="24109797" cy="766837"/>
          </a:xfrm>
          <a:prstGeom prst="rect">
            <a:avLst/>
          </a:prstGeom>
        </p:spPr>
        <p:txBody>
          <a:bodyPr>
            <a:normAutofit/>
          </a:bodyPr>
          <a:lstStyle>
            <a:lvl1pPr marL="0" indent="0" algn="ctr">
              <a:buFontTx/>
              <a:buNone/>
              <a:defRPr sz="4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4" name="Text Placeholder 76"/>
          <p:cNvSpPr>
            <a:spLocks noGrp="1"/>
          </p:cNvSpPr>
          <p:nvPr>
            <p:ph type="body" sz="quarter" idx="195" hasCustomPrompt="1"/>
          </p:nvPr>
        </p:nvSpPr>
        <p:spPr>
          <a:xfrm>
            <a:off x="4406950" y="2137990"/>
            <a:ext cx="24109797"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5" name="Text Placeholder 76"/>
          <p:cNvSpPr>
            <a:spLocks noGrp="1"/>
          </p:cNvSpPr>
          <p:nvPr>
            <p:ph type="body" sz="quarter" idx="196" hasCustomPrompt="1"/>
          </p:nvPr>
        </p:nvSpPr>
        <p:spPr>
          <a:xfrm>
            <a:off x="4406950" y="273839"/>
            <a:ext cx="24109797" cy="1092924"/>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13908505" y="8181474"/>
            <a:ext cx="3224463" cy="307777"/>
          </a:xfrm>
          <a:prstGeom prst="rect">
            <a:avLst/>
          </a:prstGeom>
          <a:noFill/>
        </p:spPr>
        <p:txBody>
          <a:bodyPr wrap="square" rtlCol="0">
            <a:spAutoFit/>
          </a:bodyPr>
          <a:lstStyle/>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7488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out guides -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3574759"/>
            <a:ext cx="10193458"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4" y="3110154"/>
            <a:ext cx="10179845"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0573497"/>
            <a:ext cx="10194648"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0096874"/>
            <a:ext cx="10179844"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8" y="12530349"/>
            <a:ext cx="10178651"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8" y="12039627"/>
            <a:ext cx="10178651"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2" y="3579389"/>
            <a:ext cx="10178651" cy="545148"/>
          </a:xfrm>
          <a:prstGeom prst="rect">
            <a:avLst/>
          </a:prstGeom>
        </p:spPr>
        <p:txBody>
          <a:bodyPr wrap="square" lIns="163258" tIns="163258" rIns="163258" bIns="163258">
            <a:spAutoFit/>
          </a:bodyPr>
          <a:lstStyle>
            <a:lvl1pPr marL="0" indent="0">
              <a:buNone/>
              <a:tabLst/>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5708" y="3110154"/>
            <a:ext cx="10184606"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110154"/>
            <a:ext cx="10182022"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3574759"/>
            <a:ext cx="10182022"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0078145"/>
            <a:ext cx="10182022"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0598897"/>
            <a:ext cx="10185796" cy="545148"/>
          </a:xfrm>
          <a:prstGeom prst="rect">
            <a:avLst/>
          </a:prstGeom>
        </p:spPr>
        <p:txBody>
          <a:bodyPr wrap="square" lIns="163258" tIns="163258" rIns="163258" bIns="163258">
            <a:spAutoFit/>
          </a:bodyPr>
          <a:lstStyle>
            <a:lvl1pPr marL="0" indent="0">
              <a:buNone/>
              <a:tabLst/>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5018123"/>
            <a:ext cx="10182022"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5513476"/>
            <a:ext cx="10185796"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61" hasCustomPrompt="1"/>
          </p:nvPr>
        </p:nvSpPr>
        <p:spPr>
          <a:xfrm>
            <a:off x="4406950" y="1366762"/>
            <a:ext cx="24109797" cy="766837"/>
          </a:xfrm>
          <a:prstGeom prst="rect">
            <a:avLst/>
          </a:prstGeom>
        </p:spPr>
        <p:txBody>
          <a:bodyPr>
            <a:normAutofit/>
          </a:bodyPr>
          <a:lstStyle>
            <a:lvl1pPr marL="0" indent="0" algn="ctr">
              <a:buFontTx/>
              <a:buNone/>
              <a:defRPr sz="4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95" hasCustomPrompt="1"/>
          </p:nvPr>
        </p:nvSpPr>
        <p:spPr>
          <a:xfrm>
            <a:off x="4406950" y="2137990"/>
            <a:ext cx="24109797"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96" hasCustomPrompt="1"/>
          </p:nvPr>
        </p:nvSpPr>
        <p:spPr>
          <a:xfrm>
            <a:off x="4406950" y="273839"/>
            <a:ext cx="24109797" cy="1092924"/>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622412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ithout guides - 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3550696"/>
            <a:ext cx="7542610"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3110154"/>
            <a:ext cx="7536656" cy="455049"/>
          </a:xfrm>
          <a:prstGeom prst="rect">
            <a:avLst/>
          </a:prstGeom>
          <a:noFill/>
        </p:spPr>
        <p:txBody>
          <a:bodyPr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5" y="8825780"/>
            <a:ext cx="7528993"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5" y="8329105"/>
            <a:ext cx="7537845"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96187" y="3570128"/>
            <a:ext cx="15540037"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96187" y="3110154"/>
            <a:ext cx="15540038"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96187" y="12796679"/>
            <a:ext cx="15540038"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96187" y="12332075"/>
            <a:ext cx="15540038"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715629" y="3110154"/>
            <a:ext cx="7535264"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715629" y="3574759"/>
            <a:ext cx="7535264"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715629" y="8364237"/>
            <a:ext cx="7535264"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713742" y="8828841"/>
            <a:ext cx="7539038"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715629" y="15018123"/>
            <a:ext cx="7535264" cy="455049"/>
          </a:xfrm>
          <a:prstGeom prst="rect">
            <a:avLst/>
          </a:prstGeom>
          <a:noFill/>
        </p:spPr>
        <p:txBody>
          <a:bodyPr wrap="square" lIns="65304" tIns="65304" rIns="65304" bIns="65304" anchor="ctr" anchorCtr="0">
            <a:spAutoFit/>
          </a:bodyPr>
          <a:lstStyle>
            <a:lvl1pPr marL="0" indent="0" algn="ctr">
              <a:buNone/>
              <a:defRPr sz="21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713742" y="15486960"/>
            <a:ext cx="7539038" cy="545148"/>
          </a:xfrm>
          <a:prstGeom prst="rect">
            <a:avLst/>
          </a:prstGeom>
        </p:spPr>
        <p:txBody>
          <a:bodyPr wrap="square" lIns="163258" tIns="163258" rIns="163258" bIns="163258">
            <a:spAutoFit/>
          </a:bodyPr>
          <a:lstStyle>
            <a:lvl1pPr marL="0" indent="0">
              <a:buNone/>
              <a:defRPr sz="14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73" name="Text Placeholder 76"/>
          <p:cNvSpPr>
            <a:spLocks noGrp="1"/>
          </p:cNvSpPr>
          <p:nvPr>
            <p:ph type="body" sz="quarter" idx="161" hasCustomPrompt="1"/>
          </p:nvPr>
        </p:nvSpPr>
        <p:spPr>
          <a:xfrm>
            <a:off x="4406950" y="1366762"/>
            <a:ext cx="24109797" cy="766837"/>
          </a:xfrm>
          <a:prstGeom prst="rect">
            <a:avLst/>
          </a:prstGeom>
        </p:spPr>
        <p:txBody>
          <a:bodyPr>
            <a:normAutofit/>
          </a:bodyPr>
          <a:lstStyle>
            <a:lvl1pPr marL="0" indent="0" algn="ctr">
              <a:buFontTx/>
              <a:buNone/>
              <a:defRPr sz="4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4" name="Text Placeholder 76"/>
          <p:cNvSpPr>
            <a:spLocks noGrp="1"/>
          </p:cNvSpPr>
          <p:nvPr>
            <p:ph type="body" sz="quarter" idx="195" hasCustomPrompt="1"/>
          </p:nvPr>
        </p:nvSpPr>
        <p:spPr>
          <a:xfrm>
            <a:off x="4406950" y="2137990"/>
            <a:ext cx="24109797"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5" name="Text Placeholder 76"/>
          <p:cNvSpPr>
            <a:spLocks noGrp="1"/>
          </p:cNvSpPr>
          <p:nvPr>
            <p:ph type="body" sz="quarter" idx="196" hasCustomPrompt="1"/>
          </p:nvPr>
        </p:nvSpPr>
        <p:spPr>
          <a:xfrm>
            <a:off x="4406950" y="273839"/>
            <a:ext cx="24109797" cy="1092924"/>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13908505" y="8181474"/>
            <a:ext cx="3224463" cy="307777"/>
          </a:xfrm>
          <a:prstGeom prst="rect">
            <a:avLst/>
          </a:prstGeom>
          <a:noFill/>
        </p:spPr>
        <p:txBody>
          <a:bodyPr wrap="square" rtlCol="0">
            <a:spAutoFit/>
          </a:bodyPr>
          <a:lstStyle/>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7280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userDrawn="1"/>
        </p:nvSpPr>
        <p:spPr bwMode="auto">
          <a:xfrm>
            <a:off x="974558" y="18802351"/>
            <a:ext cx="1885950" cy="250727"/>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F19A8BD1-3B09-6C43-A0B6-DD5E81C7FCDE}"/>
              </a:ext>
            </a:extLst>
          </p:cNvPr>
          <p:cNvGraphicFramePr>
            <a:graphicFrameLocks noGrp="1"/>
          </p:cNvGraphicFramePr>
          <p:nvPr userDrawn="1">
            <p:extLst>
              <p:ext uri="{D42A27DB-BD31-4B8C-83A1-F6EECF244321}">
                <p14:modId xmlns:p14="http://schemas.microsoft.com/office/powerpoint/2010/main" val="890154327"/>
              </p:ext>
            </p:extLst>
          </p:nvPr>
        </p:nvGraphicFramePr>
        <p:xfrm>
          <a:off x="-6404644" y="0"/>
          <a:ext cx="6099844" cy="19202402"/>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31971">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409642">
                <a:tc gridSpan="2">
                  <a:txBody>
                    <a:bodyPr/>
                    <a:lstStyle/>
                    <a:p>
                      <a:pPr defTabSz="3765639"/>
                      <a:r>
                        <a:rPr lang="en-US" sz="1200" i="0" dirty="0">
                          <a:solidFill>
                            <a:srgbClr val="D9D9D9"/>
                          </a:solidFill>
                          <a:latin typeface="Arial"/>
                          <a:cs typeface="Arial"/>
                        </a:rPr>
                        <a:t>This PowerPoint template produces a </a:t>
                      </a:r>
                      <a:r>
                        <a:rPr lang="en-US" sz="1200" i="0" dirty="0">
                          <a:solidFill>
                            <a:srgbClr val="FFC000"/>
                          </a:solidFill>
                          <a:latin typeface="Arial"/>
                          <a:cs typeface="Arial"/>
                        </a:rPr>
                        <a:t>42"x72" </a:t>
                      </a:r>
                      <a:r>
                        <a:rPr lang="en-US" sz="12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the  </a:t>
                      </a:r>
                      <a:r>
                        <a:rPr lang="en-US" sz="1200" i="0" dirty="0">
                          <a:solidFill>
                            <a:srgbClr val="FFC000"/>
                          </a:solidFill>
                          <a:latin typeface="Arial"/>
                          <a:cs typeface="Arial"/>
                        </a:rPr>
                        <a:t>HELP DESK</a:t>
                      </a:r>
                      <a:r>
                        <a:rPr lang="en-US" sz="1200" i="0" baseline="0" dirty="0">
                          <a:solidFill>
                            <a:srgbClr val="D9D9D9"/>
                          </a:solidFill>
                          <a:latin typeface="Arial"/>
                          <a:cs typeface="Arial"/>
                        </a:rPr>
                        <a:t> </a:t>
                      </a:r>
                      <a:r>
                        <a:rPr lang="en-US" sz="1200" i="0" dirty="0">
                          <a:solidFill>
                            <a:srgbClr val="D9D9D9"/>
                          </a:solidFill>
                          <a:latin typeface="Arial"/>
                          <a:cs typeface="Arial"/>
                        </a:rPr>
                        <a:t>tab.</a:t>
                      </a:r>
                    </a:p>
                    <a:p>
                      <a:pPr defTabSz="3765639"/>
                      <a:endParaRPr lang="en-US" sz="1200" i="0" dirty="0">
                        <a:solidFill>
                          <a:srgbClr val="D9D9D9"/>
                        </a:solidFill>
                        <a:latin typeface="Arial"/>
                        <a:cs typeface="Arial"/>
                      </a:endParaRPr>
                    </a:p>
                    <a:p>
                      <a:pPr defTabSz="3765639"/>
                      <a:r>
                        <a:rPr lang="en-US" sz="1200" i="0" dirty="0">
                          <a:solidFill>
                            <a:srgbClr val="D9D9D9"/>
                          </a:solidFill>
                          <a:latin typeface="Arial"/>
                          <a:cs typeface="Arial"/>
                        </a:rPr>
                        <a:t>To print your poster using our same-day professional printing service, go online to </a:t>
                      </a:r>
                      <a:r>
                        <a:rPr lang="en-US" sz="1200" i="0" dirty="0" err="1">
                          <a:solidFill>
                            <a:srgbClr val="FFC000"/>
                          </a:solidFill>
                          <a:latin typeface="Arial"/>
                          <a:cs typeface="Arial"/>
                        </a:rPr>
                        <a:t>PosterPresentations.com</a:t>
                      </a:r>
                      <a:r>
                        <a:rPr lang="en-US" sz="1200" i="0" dirty="0">
                          <a:solidFill>
                            <a:srgbClr val="D9D9D9"/>
                          </a:solidFill>
                          <a:latin typeface="Arial"/>
                          <a:cs typeface="Arial"/>
                        </a:rPr>
                        <a:t> and click on "</a:t>
                      </a:r>
                      <a:r>
                        <a:rPr lang="en-US" sz="1200" i="0" dirty="0">
                          <a:solidFill>
                            <a:srgbClr val="FFC000"/>
                          </a:solidFill>
                          <a:latin typeface="Arial"/>
                          <a:cs typeface="Arial"/>
                        </a:rPr>
                        <a:t>Order your poster</a:t>
                      </a:r>
                      <a:r>
                        <a:rPr lang="en-US" sz="1200" i="0" dirty="0">
                          <a:solidFill>
                            <a:srgbClr val="D9D9D9"/>
                          </a:solidFill>
                          <a:latin typeface="Arial"/>
                          <a:cs typeface="Arial"/>
                        </a:rPr>
                        <a:t>".</a:t>
                      </a:r>
                      <a:endParaRPr lang="en-US" sz="12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619176">
                <a:tc>
                  <a:txBody>
                    <a:bodyPr/>
                    <a:lstStyle/>
                    <a:p>
                      <a:pPr algn="ctr"/>
                      <a:endParaRPr lang="en-US" sz="1200" dirty="0">
                        <a:solidFill>
                          <a:srgbClr val="1F3A4E"/>
                        </a:solidFill>
                      </a:endParaRPr>
                    </a:p>
                    <a:p>
                      <a:pPr algn="ctr"/>
                      <a:endParaRPr lang="en-US" sz="1200" dirty="0">
                        <a:solidFill>
                          <a:srgbClr val="1F3A4E"/>
                        </a:solidFill>
                      </a:endParaRPr>
                    </a:p>
                    <a:p>
                      <a:pPr algn="ctr"/>
                      <a:r>
                        <a:rPr lang="en-US" sz="1200" dirty="0">
                          <a:solidFill>
                            <a:schemeClr val="bg1"/>
                          </a:solidFill>
                          <a:latin typeface="Arial" panose="020B0604020202020204" pitchFamily="34" charset="0"/>
                          <a:cs typeface="Arial" panose="020B0604020202020204" pitchFamily="34" charset="0"/>
                        </a:rPr>
                        <a:t>This is a template for a</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presentation poster</a:t>
                      </a:r>
                      <a:br>
                        <a:rPr lang="en-US" sz="1200" dirty="0">
                          <a:solidFill>
                            <a:schemeClr val="bg1"/>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42 inches tall</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by</a:t>
                      </a:r>
                      <a:br>
                        <a:rPr lang="en-US" sz="20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72 inches wide</a:t>
                      </a:r>
                      <a:br>
                        <a:rPr lang="en-US" sz="1200" dirty="0">
                          <a:solidFill>
                            <a:schemeClr val="bg1"/>
                          </a:solidFill>
                          <a:latin typeface="Arial" panose="020B0604020202020204" pitchFamily="34" charset="0"/>
                          <a:cs typeface="Arial" panose="020B0604020202020204" pitchFamily="34" charset="0"/>
                        </a:rPr>
                      </a:br>
                      <a:endParaRPr lang="en-US" sz="12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Important: Check the template size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36 tall x 61.70 wide</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48 tall x 82.28 wide</a:t>
                      </a:r>
                    </a:p>
                  </a:txBody>
                  <a:tcPr marL="182880" marT="137160">
                    <a:solidFill>
                      <a:srgbClr val="010101"/>
                    </a:solidFill>
                  </a:tcPr>
                </a:tc>
                <a:extLst>
                  <a:ext uri="{0D108BD9-81ED-4DB2-BD59-A6C34878D82A}">
                    <a16:rowId xmlns:a16="http://schemas.microsoft.com/office/drawing/2014/main" val="10008"/>
                  </a:ext>
                </a:extLst>
              </a:tr>
              <a:tr h="2456652">
                <a:tc>
                  <a:txBody>
                    <a:bodyPr/>
                    <a:lstStyle/>
                    <a:p>
                      <a:endParaRPr lang="en-US" sz="1200" dirty="0">
                        <a:solidFill>
                          <a:srgbClr val="1F3A4E"/>
                        </a:solidFill>
                      </a:endParaRPr>
                    </a:p>
                  </a:txBody>
                  <a:tcPr>
                    <a:blipFill rotWithShape="1">
                      <a:blip r:embed="rId4"/>
                      <a:stretch>
                        <a:fillRect/>
                      </a:stretch>
                    </a:blipFill>
                  </a:tcPr>
                </a:tc>
                <a:tc>
                  <a:txBody>
                    <a:bodyPr/>
                    <a:lstStyle/>
                    <a:p>
                      <a:pPr algn="l"/>
                      <a:r>
                        <a:rPr lang="en-US" sz="1400" b="1" baseline="0" dirty="0">
                          <a:solidFill>
                            <a:srgbClr val="FFC000"/>
                          </a:solidFill>
                          <a:latin typeface="Arial" panose="020B0604020202020204" pitchFamily="34" charset="0"/>
                          <a:cs typeface="Arial" panose="020B0604020202020204" pitchFamily="34" charset="0"/>
                        </a:rPr>
                        <a:t>How to </a:t>
                      </a:r>
                      <a:r>
                        <a:rPr lang="en-US" sz="2400" b="1" baseline="0" dirty="0">
                          <a:solidFill>
                            <a:srgbClr val="FFC000"/>
                          </a:solidFill>
                          <a:latin typeface="Arial" panose="020B0604020202020204" pitchFamily="34" charset="0"/>
                          <a:cs typeface="Arial" panose="020B0604020202020204" pitchFamily="34" charset="0"/>
                        </a:rPr>
                        <a:t>Zoom in </a:t>
                      </a:r>
                      <a:r>
                        <a:rPr lang="en-US" sz="1400" b="1" baseline="0" dirty="0">
                          <a:solidFill>
                            <a:srgbClr val="FFC000"/>
                          </a:solidFill>
                          <a:latin typeface="Arial" panose="020B0604020202020204" pitchFamily="34" charset="0"/>
                          <a:cs typeface="Arial" panose="020B0604020202020204" pitchFamily="34" charset="0"/>
                        </a:rPr>
                        <a:t>and </a:t>
                      </a:r>
                      <a:r>
                        <a:rPr lang="en-US" sz="1100" b="1" baseline="0" dirty="0">
                          <a:solidFill>
                            <a:srgbClr val="FFC000"/>
                          </a:solidFill>
                          <a:latin typeface="Arial" panose="020B0604020202020204" pitchFamily="34" charset="0"/>
                          <a:cs typeface="Arial" panose="020B0604020202020204" pitchFamily="34" charset="0"/>
                        </a:rPr>
                        <a:t>out</a:t>
                      </a:r>
                      <a:endParaRPr lang="en-US" sz="1400" b="1" baseline="0" dirty="0">
                        <a:solidFill>
                          <a:srgbClr val="FFC000"/>
                        </a:solidFill>
                        <a:latin typeface="Arial" panose="020B0604020202020204" pitchFamily="34" charset="0"/>
                        <a:cs typeface="Arial" panose="020B0604020202020204" pitchFamily="34" charset="0"/>
                      </a:endParaRPr>
                    </a:p>
                    <a:p>
                      <a:pPr algn="l"/>
                      <a:r>
                        <a:rPr lang="en-US" sz="12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1. </a:t>
                      </a:r>
                      <a:r>
                        <a:rPr lang="en-US" sz="12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200" b="0" baseline="0" dirty="0">
                          <a:solidFill>
                            <a:srgbClr val="D9D9D9"/>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2. </a:t>
                      </a:r>
                      <a:r>
                        <a:rPr lang="en-US" sz="12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178625">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400" b="1" baseline="0" dirty="0">
                          <a:solidFill>
                            <a:srgbClr val="FFC000"/>
                          </a:solidFill>
                          <a:latin typeface="Arial" panose="020B0604020202020204" pitchFamily="34" charset="0"/>
                          <a:cs typeface="Arial" panose="020B0604020202020204" pitchFamily="34" charset="0"/>
                        </a:rPr>
                        <a:t>Ruler and Guides</a:t>
                      </a:r>
                      <a:br>
                        <a:rPr lang="en-US" sz="1200" b="0" baseline="0" dirty="0">
                          <a:solidFill>
                            <a:srgbClr val="FFC000"/>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322585">
                <a:tc>
                  <a:txBody>
                    <a:bodyPr/>
                    <a:lstStyle/>
                    <a:p>
                      <a:endParaRPr lang="en-US" sz="1200" dirty="0">
                        <a:solidFill>
                          <a:srgbClr val="1F3A4E"/>
                        </a:solidFill>
                      </a:endParaRPr>
                    </a:p>
                  </a:txBody>
                  <a:tcPr>
                    <a:blipFill rotWithShape="1">
                      <a:blip r:embed="rId5"/>
                      <a:stretch>
                        <a:fillRect/>
                      </a:stretch>
                    </a:blipFill>
                  </a:tcPr>
                </a:tc>
                <a:tc>
                  <a:txBody>
                    <a:bodyPr/>
                    <a:lstStyle/>
                    <a:p>
                      <a:pPr marL="0" lvl="1" indent="0" algn="l" defTabSz="114300"/>
                      <a:r>
                        <a:rPr lang="en-US" sz="1400" b="1" baseline="0" dirty="0">
                          <a:solidFill>
                            <a:srgbClr val="FFC000"/>
                          </a:solidFill>
                          <a:latin typeface="Arial" panose="020B0604020202020204" pitchFamily="34" charset="0"/>
                          <a:cs typeface="Arial" panose="020B0604020202020204" pitchFamily="34" charset="0"/>
                        </a:rPr>
                        <a:t>Headers and text containers</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200" b="0" baseline="0" dirty="0">
                          <a:solidFill>
                            <a:schemeClr val="bg1"/>
                          </a:solidFill>
                          <a:latin typeface="Arial" panose="020B0604020202020204" pitchFamily="34" charset="0"/>
                          <a:cs typeface="Arial" panose="020B0604020202020204" pitchFamily="34" charset="0"/>
                        </a:rPr>
                      </a:br>
                      <a:r>
                        <a:rPr lang="en-US" sz="1200" b="0" baseline="0" dirty="0">
                          <a:solidFill>
                            <a:srgbClr val="FFC000"/>
                          </a:solidFill>
                          <a:latin typeface="Arial" panose="020B0604020202020204" pitchFamily="34" charset="0"/>
                          <a:cs typeface="Arial" panose="020B0604020202020204" pitchFamily="34" charset="0"/>
                        </a:rPr>
                        <a:t>-</a:t>
                      </a:r>
                      <a:r>
                        <a:rPr lang="en-US" sz="1200" b="0" baseline="0" dirty="0">
                          <a:solidFill>
                            <a:schemeClr val="bg1"/>
                          </a:solidFill>
                          <a:latin typeface="Arial" panose="020B0604020202020204" pitchFamily="34" charset="0"/>
                          <a:cs typeface="Arial" panose="020B0604020202020204" pitchFamily="34" charset="0"/>
                        </a:rPr>
                        <a:t> </a:t>
                      </a:r>
                      <a:r>
                        <a:rPr lang="en-US" sz="12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015833">
                <a:tc gridSpan="2">
                  <a:txBody>
                    <a:bodyPr/>
                    <a:lstStyle/>
                    <a:p>
                      <a:r>
                        <a:rPr lang="en-US" sz="1400" b="1" dirty="0">
                          <a:solidFill>
                            <a:srgbClr val="FFC000"/>
                          </a:solidFill>
                          <a:latin typeface="Arial" panose="020B0604020202020204" pitchFamily="34" charset="0"/>
                          <a:cs typeface="Arial" panose="020B0604020202020204" pitchFamily="34" charset="0"/>
                        </a:rPr>
                        <a:t>Adding content to the poster</a:t>
                      </a:r>
                    </a:p>
                    <a:p>
                      <a:r>
                        <a:rPr lang="en-US" sz="12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2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2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36197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13576">
                <a:tc gridSpan="2">
                  <a:txBody>
                    <a:bodyPr/>
                    <a:lstStyle/>
                    <a:p>
                      <a:endParaRPr lang="en-US" sz="12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6663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2573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D6E156AD-9D43-7245-8DC9-5A86CEB1BDA8}"/>
              </a:ext>
            </a:extLst>
          </p:cNvPr>
          <p:cNvGraphicFramePr>
            <a:graphicFrameLocks noGrp="1"/>
          </p:cNvGraphicFramePr>
          <p:nvPr userDrawn="1">
            <p:extLst>
              <p:ext uri="{D42A27DB-BD31-4B8C-83A1-F6EECF244321}">
                <p14:modId xmlns:p14="http://schemas.microsoft.com/office/powerpoint/2010/main" val="4282899581"/>
              </p:ext>
            </p:extLst>
          </p:nvPr>
        </p:nvGraphicFramePr>
        <p:xfrm>
          <a:off x="33296358" y="0"/>
          <a:ext cx="6102470" cy="19202399"/>
        </p:xfrm>
        <a:graphic>
          <a:graphicData uri="http://schemas.openxmlformats.org/drawingml/2006/table">
            <a:tbl>
              <a:tblPr firstRow="1" bandRow="1">
                <a:tableStyleId>{5C22544A-7EE6-4342-B048-85BDC9FD1C3A}</a:tableStyleId>
              </a:tblPr>
              <a:tblGrid>
                <a:gridCol w="3057900">
                  <a:extLst>
                    <a:ext uri="{9D8B030D-6E8A-4147-A177-3AD203B41FA5}">
                      <a16:colId xmlns:a16="http://schemas.microsoft.com/office/drawing/2014/main" val="20000"/>
                    </a:ext>
                  </a:extLst>
                </a:gridCol>
                <a:gridCol w="3044570">
                  <a:extLst>
                    <a:ext uri="{9D8B030D-6E8A-4147-A177-3AD203B41FA5}">
                      <a16:colId xmlns:a16="http://schemas.microsoft.com/office/drawing/2014/main" val="4164475170"/>
                    </a:ext>
                  </a:extLst>
                </a:gridCol>
              </a:tblGrid>
              <a:tr h="987838">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3128756">
                <a:tc gridSpan="2">
                  <a:txBody>
                    <a:bodyPr/>
                    <a:lstStyle/>
                    <a:p>
                      <a:pPr algn="l"/>
                      <a:r>
                        <a:rPr lang="en-US" sz="14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2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1200" dirty="0">
                        <a:solidFill>
                          <a:srgbClr val="FFC000"/>
                        </a:solidFill>
                      </a:endParaRP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extLst>
                  <a:ext uri="{0D108BD9-81ED-4DB2-BD59-A6C34878D82A}">
                    <a16:rowId xmlns:a16="http://schemas.microsoft.com/office/drawing/2014/main" val="10001"/>
                  </a:ext>
                </a:extLst>
              </a:tr>
              <a:tr h="2062769">
                <a:tc gridSpan="2">
                  <a:txBody>
                    <a:bodyPr/>
                    <a:lstStyle/>
                    <a:p>
                      <a:r>
                        <a:rPr lang="en-US" sz="1400" b="1" dirty="0">
                          <a:solidFill>
                            <a:srgbClr val="FFC000"/>
                          </a:solidFill>
                          <a:latin typeface="Arial" panose="020B0604020202020204" pitchFamily="34" charset="0"/>
                          <a:cs typeface="Arial" panose="020B0604020202020204" pitchFamily="34" charset="0"/>
                        </a:rPr>
                        <a:t>How to change the column layout configuration</a:t>
                      </a:r>
                    </a:p>
                    <a:p>
                      <a:r>
                        <a:rPr lang="en-US" sz="1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200" dirty="0">
                          <a:solidFill>
                            <a:srgbClr val="D9D9D9"/>
                          </a:solidFill>
                          <a:latin typeface="Arial" panose="020B0604020202020204" pitchFamily="34" charset="0"/>
                          <a:cs typeface="Arial" panose="020B0604020202020204" pitchFamily="34" charset="0"/>
                        </a:rPr>
                        <a:t>You can see a tutorial here: </a:t>
                      </a:r>
                      <a:r>
                        <a:rPr lang="en-US" sz="1200" u="sng" dirty="0">
                          <a:solidFill>
                            <a:srgbClr val="FFC000"/>
                          </a:solidFill>
                          <a:latin typeface="Arial" panose="020B0604020202020204" pitchFamily="34" charset="0"/>
                          <a:cs typeface="Arial" panose="020B0604020202020204" pitchFamily="34" charset="0"/>
                        </a:rPr>
                        <a:t>https://</a:t>
                      </a:r>
                      <a:r>
                        <a:rPr lang="en-US" sz="1200" u="sng" dirty="0" err="1">
                          <a:solidFill>
                            <a:srgbClr val="FFC000"/>
                          </a:solidFill>
                          <a:latin typeface="Arial" panose="020B0604020202020204" pitchFamily="34" charset="0"/>
                          <a:cs typeface="Arial" panose="020B0604020202020204" pitchFamily="34" charset="0"/>
                        </a:rPr>
                        <a:t>www.posterpresentations.com</a:t>
                      </a:r>
                      <a:r>
                        <a:rPr lang="en-US" sz="1200" u="sng" dirty="0">
                          <a:solidFill>
                            <a:srgbClr val="FFC000"/>
                          </a:solidFill>
                          <a:latin typeface="Arial" panose="020B0604020202020204" pitchFamily="34" charset="0"/>
                          <a:cs typeface="Arial" panose="020B0604020202020204" pitchFamily="34" charset="0"/>
                        </a:rPr>
                        <a:t>/how-to-change-the-column-</a:t>
                      </a:r>
                      <a:r>
                        <a:rPr lang="en-US" sz="1200" u="sng" dirty="0" err="1">
                          <a:solidFill>
                            <a:srgbClr val="FFC000"/>
                          </a:solidFill>
                          <a:latin typeface="Arial" panose="020B0604020202020204" pitchFamily="34" charset="0"/>
                          <a:cs typeface="Arial" panose="020B0604020202020204" pitchFamily="34" charset="0"/>
                        </a:rPr>
                        <a:t>configuration.html</a:t>
                      </a:r>
                      <a:endParaRPr lang="en-US" sz="3200" u="sng" dirty="0">
                        <a:solidFill>
                          <a:srgbClr val="FFC000"/>
                        </a:solidFill>
                      </a:endParaRPr>
                    </a:p>
                  </a:txBody>
                  <a:tcPr marL="182880" marT="137160">
                    <a:solidFill>
                      <a:schemeClr val="tx1"/>
                    </a:solid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91165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panose="020B0604020202020204" pitchFamily="34" charset="0"/>
                          <a:cs typeface="Arial" panose="020B0604020202020204" pitchFamily="34" charset="0"/>
                        </a:rPr>
                        <a:t>The Quick Start</a:t>
                      </a:r>
                      <a:r>
                        <a:rPr lang="en-US" sz="1200" baseline="0" noProof="0" dirty="0">
                          <a:solidFill>
                            <a:srgbClr val="D9D9D9"/>
                          </a:solidFill>
                          <a:latin typeface="Arial" panose="020B0604020202020204" pitchFamily="34" charset="0"/>
                          <a:cs typeface="Arial" panose="020B0604020202020204" pitchFamily="34" charset="0"/>
                        </a:rPr>
                        <a:t> Guides</a:t>
                      </a:r>
                      <a:r>
                        <a:rPr lang="en-US" sz="1200" noProof="0" dirty="0">
                          <a:solidFill>
                            <a:srgbClr val="D9D9D9"/>
                          </a:solidFill>
                          <a:latin typeface="Arial" panose="020B0604020202020204" pitchFamily="34" charset="0"/>
                          <a:cs typeface="Arial" panose="020B0604020202020204" pitchFamily="34" charset="0"/>
                        </a:rPr>
                        <a:t> </a:t>
                      </a:r>
                      <a:r>
                        <a:rPr lang="en-US" sz="1200" u="sng" noProof="0" dirty="0">
                          <a:solidFill>
                            <a:srgbClr val="D9D9D9"/>
                          </a:solidFill>
                          <a:latin typeface="Arial" panose="020B0604020202020204" pitchFamily="34" charset="0"/>
                          <a:cs typeface="Arial" panose="020B0604020202020204" pitchFamily="34" charset="0"/>
                        </a:rPr>
                        <a:t>are outside the template’s printable area</a:t>
                      </a:r>
                      <a:r>
                        <a:rPr lang="en-US" sz="1200" noProof="0" dirty="0">
                          <a:solidFill>
                            <a:srgbClr val="D9D9D9"/>
                          </a:solidFill>
                          <a:latin typeface="Arial" panose="020B0604020202020204" pitchFamily="34" charset="0"/>
                          <a:cs typeface="Arial" panose="020B0604020202020204" pitchFamily="34" charset="0"/>
                        </a:rPr>
                        <a:t> and they will not be on the printed poster</a:t>
                      </a:r>
                      <a:r>
                        <a:rPr lang="en-US" sz="12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To hide the guides click on the </a:t>
                      </a:r>
                      <a:r>
                        <a:rPr lang="en-US" sz="1200" b="1" baseline="0" noProof="0" dirty="0">
                          <a:solidFill>
                            <a:srgbClr val="D9D9D9"/>
                          </a:solidFill>
                          <a:latin typeface="Arial" panose="020B0604020202020204" pitchFamily="34" charset="0"/>
                          <a:cs typeface="Arial" panose="020B0604020202020204" pitchFamily="34" charset="0"/>
                        </a:rPr>
                        <a:t>Home</a:t>
                      </a:r>
                      <a:r>
                        <a:rPr lang="en-US" sz="1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200" b="1"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200" b="1" baseline="0" noProof="0" dirty="0">
                          <a:solidFill>
                            <a:srgbClr val="D9D9D9"/>
                          </a:solidFill>
                          <a:latin typeface="Arial" panose="020B0604020202020204" pitchFamily="34" charset="0"/>
                          <a:cs typeface="Arial" panose="020B0604020202020204" pitchFamily="34" charset="0"/>
                        </a:rPr>
                        <a:t>Without Guides </a:t>
                      </a:r>
                      <a:r>
                        <a:rPr lang="en-US" sz="1200" b="0"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a:t>
                      </a:r>
                      <a:endParaRPr lang="en-US" sz="12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62443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a:txBody>
                    <a:bodyPr/>
                    <a:lstStyle/>
                    <a:p>
                      <a:endParaRPr lang="en-US"/>
                    </a:p>
                  </a:txBody>
                  <a:tcPr/>
                </a:tc>
                <a:extLst>
                  <a:ext uri="{0D108BD9-81ED-4DB2-BD59-A6C34878D82A}">
                    <a16:rowId xmlns:a16="http://schemas.microsoft.com/office/drawing/2014/main" val="1766341567"/>
                  </a:ext>
                </a:extLst>
              </a:tr>
              <a:tr h="2140326">
                <a:tc>
                  <a:txBody>
                    <a:bodyPr/>
                    <a:lstStyle/>
                    <a:p>
                      <a:r>
                        <a:rPr lang="en-US" sz="1400" b="1" dirty="0">
                          <a:solidFill>
                            <a:srgbClr val="FFC000"/>
                          </a:solidFill>
                          <a:latin typeface="Arial" panose="020B0604020202020204" pitchFamily="34" charset="0"/>
                          <a:cs typeface="Arial" panose="020B0604020202020204" pitchFamily="34" charset="0"/>
                        </a:rPr>
                        <a:t>How to</a:t>
                      </a:r>
                      <a:r>
                        <a:rPr lang="en-US" sz="1400" b="1" baseline="0" dirty="0">
                          <a:solidFill>
                            <a:srgbClr val="FFC000"/>
                          </a:solidFill>
                          <a:latin typeface="Arial" panose="020B0604020202020204" pitchFamily="34" charset="0"/>
                          <a:cs typeface="Arial" panose="020B0604020202020204" pitchFamily="34" charset="0"/>
                        </a:rPr>
                        <a:t> preview your poster prior to printing</a:t>
                      </a:r>
                      <a:endParaRPr lang="en-US" sz="1400" b="1" dirty="0">
                        <a:solidFill>
                          <a:srgbClr val="FFC000"/>
                        </a:solidFill>
                        <a:latin typeface="Arial" panose="020B0604020202020204" pitchFamily="34" charset="0"/>
                        <a:cs typeface="Arial" panose="020B0604020202020204" pitchFamily="34" charset="0"/>
                      </a:endParaRPr>
                    </a:p>
                    <a:p>
                      <a:r>
                        <a:rPr lang="en-US" sz="1200" dirty="0">
                          <a:solidFill>
                            <a:srgbClr val="D9D9D9"/>
                          </a:solidFill>
                          <a:latin typeface="Arial" panose="020B0604020202020204" pitchFamily="34" charset="0"/>
                          <a:cs typeface="Arial" panose="020B0604020202020204" pitchFamily="34" charset="0"/>
                        </a:rPr>
                        <a:t>You can preview your poster at any time by pressing the </a:t>
                      </a:r>
                      <a:r>
                        <a:rPr lang="en-US" sz="1200" dirty="0">
                          <a:solidFill>
                            <a:srgbClr val="FFC000"/>
                          </a:solidFill>
                          <a:latin typeface="Arial" panose="020B0604020202020204" pitchFamily="34" charset="0"/>
                          <a:cs typeface="Arial" panose="020B0604020202020204" pitchFamily="34" charset="0"/>
                        </a:rPr>
                        <a:t>F5 key</a:t>
                      </a:r>
                      <a:r>
                        <a:rPr lang="en-US" sz="1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200" dirty="0">
                          <a:solidFill>
                            <a:srgbClr val="FFC000"/>
                          </a:solidFill>
                          <a:latin typeface="Arial" panose="020B0604020202020204" pitchFamily="34" charset="0"/>
                          <a:cs typeface="Arial" panose="020B0604020202020204" pitchFamily="34" charset="0"/>
                        </a:rPr>
                        <a:t>ESC key </a:t>
                      </a:r>
                      <a:r>
                        <a:rPr lang="en-US" sz="12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a:txBody>
                    <a:bodyPr/>
                    <a:lstStyle/>
                    <a:p>
                      <a:pPr algn="ctr"/>
                      <a:r>
                        <a:rPr lang="en-US" sz="6600" b="1" dirty="0">
                          <a:solidFill>
                            <a:srgbClr val="D9D9D9"/>
                          </a:solidFill>
                          <a:latin typeface="Arial" panose="020B0604020202020204" pitchFamily="34" charset="0"/>
                          <a:cs typeface="Arial" panose="020B0604020202020204" pitchFamily="34" charset="0"/>
                        </a:rPr>
                        <a:t>F5</a:t>
                      </a:r>
                      <a:r>
                        <a:rPr lang="en-US" sz="1200" baseline="0" dirty="0">
                          <a:solidFill>
                            <a:srgbClr val="D9D9D9"/>
                          </a:solidFill>
                          <a:latin typeface="Arial" panose="020B0604020202020204" pitchFamily="34" charset="0"/>
                          <a:cs typeface="Arial" panose="020B0604020202020204" pitchFamily="34" charset="0"/>
                        </a:rPr>
                        <a:t> </a:t>
                      </a:r>
                      <a:endParaRPr lang="en-US" sz="32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19113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When you are ready to have your poster printed go online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and click on the "</a:t>
                      </a:r>
                      <a:r>
                        <a:rPr lang="en-US" sz="1200" noProof="0" dirty="0">
                          <a:solidFill>
                            <a:srgbClr val="FFC000"/>
                          </a:solidFill>
                          <a:latin typeface="Arial"/>
                          <a:cs typeface="Arial"/>
                        </a:rPr>
                        <a:t>Order Your Poster</a:t>
                      </a:r>
                      <a:r>
                        <a:rPr lang="en-US" sz="12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200" noProof="0" dirty="0">
                          <a:solidFill>
                            <a:srgbClr val="D9D9D9"/>
                          </a:solidFill>
                          <a:latin typeface="Arial"/>
                          <a:cs typeface="Arial"/>
                        </a:rPr>
                      </a:br>
                      <a:r>
                        <a:rPr lang="en-US" sz="1200" noProof="0" dirty="0">
                          <a:solidFill>
                            <a:srgbClr val="D9D9D9"/>
                          </a:solidFill>
                          <a:latin typeface="Arial"/>
                          <a:cs typeface="Arial"/>
                        </a:rPr>
                        <a:t>Go to </a:t>
                      </a:r>
                      <a:r>
                        <a:rPr lang="en-US" sz="1200" noProof="0" dirty="0" err="1">
                          <a:solidFill>
                            <a:srgbClr val="FFC000"/>
                          </a:solidFill>
                          <a:latin typeface="Arial"/>
                          <a:cs typeface="Arial"/>
                        </a:rPr>
                        <a:t>PosterPresentations.com</a:t>
                      </a:r>
                      <a:r>
                        <a:rPr lang="en-US" sz="12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7"/>
                  </a:ext>
                </a:extLst>
              </a:tr>
              <a:tr h="761943">
                <a:tc gridSpan="2">
                  <a:txBody>
                    <a:bodyPr/>
                    <a:lstStyle/>
                    <a:p>
                      <a:endParaRPr lang="en-US" sz="12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extLst>
                  <a:ext uri="{0D108BD9-81ED-4DB2-BD59-A6C34878D82A}">
                    <a16:rowId xmlns:a16="http://schemas.microsoft.com/office/drawing/2014/main" val="10008"/>
                  </a:ext>
                </a:extLst>
              </a:tr>
              <a:tr h="2393556">
                <a:tc>
                  <a:txBody>
                    <a:bodyPr/>
                    <a:lstStyle/>
                    <a:p>
                      <a:pPr>
                        <a:lnSpc>
                          <a:spcPts val="2600"/>
                        </a:lnSpc>
                      </a:pPr>
                      <a:r>
                        <a:rPr lang="en-US" sz="1100" dirty="0">
                          <a:solidFill>
                            <a:schemeClr val="bg1">
                              <a:lumMod val="85000"/>
                            </a:schemeClr>
                          </a:solidFill>
                          <a:latin typeface="Arial"/>
                          <a:cs typeface="Arial"/>
                        </a:rPr>
                        <a:t>© 2019</a:t>
                      </a:r>
                      <a:r>
                        <a:rPr lang="en-US" sz="1100" baseline="0" dirty="0">
                          <a:solidFill>
                            <a:schemeClr val="bg1">
                              <a:lumMod val="85000"/>
                            </a:schemeClr>
                          </a:solidFill>
                          <a:latin typeface="Arial"/>
                          <a:cs typeface="Arial"/>
                        </a:rPr>
                        <a:t> </a:t>
                      </a:r>
                      <a:r>
                        <a:rPr lang="en-US" sz="1100" dirty="0" err="1">
                          <a:solidFill>
                            <a:schemeClr val="bg1">
                              <a:lumMod val="85000"/>
                            </a:schemeClr>
                          </a:solidFill>
                          <a:latin typeface="Arial"/>
                          <a:cs typeface="Arial"/>
                        </a:rPr>
                        <a:t>PosterPresentations.com</a:t>
                      </a:r>
                      <a:br>
                        <a:rPr lang="en-US" sz="1100" dirty="0">
                          <a:solidFill>
                            <a:schemeClr val="bg1">
                              <a:lumMod val="85000"/>
                            </a:schemeClr>
                          </a:solidFill>
                          <a:latin typeface="Arial"/>
                          <a:cs typeface="Arial"/>
                        </a:rPr>
                      </a:br>
                      <a:r>
                        <a:rPr lang="en-US" sz="1100" dirty="0">
                          <a:solidFill>
                            <a:schemeClr val="bg1">
                              <a:lumMod val="85000"/>
                            </a:schemeClr>
                          </a:solidFill>
                          <a:latin typeface="Arial"/>
                          <a:cs typeface="Arial"/>
                        </a:rPr>
                        <a:t>2117 Fourth Street ,</a:t>
                      </a:r>
                      <a:r>
                        <a:rPr lang="en-US" sz="1100" baseline="0" dirty="0">
                          <a:solidFill>
                            <a:schemeClr val="bg1">
                              <a:lumMod val="85000"/>
                            </a:schemeClr>
                          </a:solidFill>
                          <a:latin typeface="Arial"/>
                          <a:cs typeface="Arial"/>
                        </a:rPr>
                        <a:t> STE C        </a:t>
                      </a:r>
                    </a:p>
                    <a:p>
                      <a:pPr>
                        <a:lnSpc>
                          <a:spcPts val="2600"/>
                        </a:lnSpc>
                      </a:pPr>
                      <a:r>
                        <a:rPr lang="en-US" sz="1100" baseline="0" dirty="0">
                          <a:solidFill>
                            <a:schemeClr val="bg1">
                              <a:lumMod val="85000"/>
                            </a:schemeClr>
                          </a:solidFill>
                          <a:latin typeface="Arial"/>
                          <a:cs typeface="Arial"/>
                        </a:rPr>
                        <a:t>Berkeley CA 94710 USA</a:t>
                      </a:r>
                      <a:endParaRPr lang="en-US" sz="11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D0D0D0"/>
                          </a:solidFill>
                          <a:latin typeface="Arial"/>
                          <a:cs typeface="Arial"/>
                        </a:rPr>
                        <a:t>For complete tutorials</a:t>
                      </a:r>
                      <a:r>
                        <a:rPr lang="en-US" sz="12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050" b="1" dirty="0">
                          <a:solidFill>
                            <a:srgbClr val="FFC000"/>
                          </a:solidFill>
                          <a:latin typeface="Arial"/>
                          <a:cs typeface="Arial"/>
                        </a:rPr>
                        <a:t>https://</a:t>
                      </a:r>
                      <a:r>
                        <a:rPr lang="en-US" sz="1050" b="1" dirty="0" err="1">
                          <a:solidFill>
                            <a:srgbClr val="FFC000"/>
                          </a:solidFill>
                          <a:latin typeface="Arial"/>
                          <a:cs typeface="Arial"/>
                        </a:rPr>
                        <a:t>www.posterpresentations.com</a:t>
                      </a:r>
                      <a:r>
                        <a:rPr lang="en-US" sz="1050" b="1" dirty="0">
                          <a:solidFill>
                            <a:srgbClr val="FFC000"/>
                          </a:solidFill>
                          <a:latin typeface="Arial"/>
                          <a:cs typeface="Arial"/>
                        </a:rPr>
                        <a:t>/</a:t>
                      </a:r>
                      <a:r>
                        <a:rPr lang="en-US" sz="1050" b="1" dirty="0" err="1">
                          <a:solidFill>
                            <a:srgbClr val="FFC000"/>
                          </a:solidFill>
                          <a:latin typeface="Arial"/>
                          <a:cs typeface="Arial"/>
                        </a:rPr>
                        <a:t>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53041885"/>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userDrawn="1"/>
        </p:nvSpPr>
        <p:spPr bwMode="auto">
          <a:xfrm>
            <a:off x="974558" y="18802351"/>
            <a:ext cx="1885950" cy="250727"/>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3920703558"/>
      </p:ext>
    </p:extLst>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7.tiff"/><Relationship Id="rId7" Type="http://schemas.openxmlformats.org/officeDocument/2006/relationships/image" Target="../media/image11.emf"/><Relationship Id="rId12" Type="http://schemas.openxmlformats.org/officeDocument/2006/relationships/image" Target="../media/image16.emf"/><Relationship Id="rId17"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10.emf"/><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emf"/><Relationship Id="rId10" Type="http://schemas.openxmlformats.org/officeDocument/2006/relationships/image" Target="../media/image14.emf"/><Relationship Id="rId4" Type="http://schemas.openxmlformats.org/officeDocument/2006/relationships/image" Target="../media/image8.tiff"/><Relationship Id="rId9" Type="http://schemas.openxmlformats.org/officeDocument/2006/relationships/image" Target="../media/image13.jpeg"/><Relationship Id="rId1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38733A0A-904A-B04F-AE8C-DBF14A5A8A22}"/>
              </a:ext>
            </a:extLst>
          </p:cNvPr>
          <p:cNvSpPr/>
          <p:nvPr/>
        </p:nvSpPr>
        <p:spPr>
          <a:xfrm>
            <a:off x="26539902" y="14669592"/>
            <a:ext cx="1976845" cy="4951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Text Placeholder 230"/>
          <p:cNvSpPr>
            <a:spLocks noGrp="1"/>
          </p:cNvSpPr>
          <p:nvPr>
            <p:ph type="body" sz="quarter" idx="161"/>
          </p:nvPr>
        </p:nvSpPr>
        <p:spPr/>
        <p:txBody>
          <a:bodyPr>
            <a:normAutofit/>
          </a:bodyPr>
          <a:lstStyle/>
          <a:p>
            <a:r>
              <a:rPr lang="en-US" dirty="0">
                <a:solidFill>
                  <a:schemeClr val="bg1"/>
                </a:solidFill>
              </a:rPr>
              <a:t>Jake S. Cavaiani</a:t>
            </a:r>
            <a:r>
              <a:rPr lang="en-US" baseline="30000" dirty="0">
                <a:solidFill>
                  <a:schemeClr val="bg1"/>
                </a:solidFill>
              </a:rPr>
              <a:t>1</a:t>
            </a:r>
            <a:r>
              <a:rPr lang="en-US" dirty="0">
                <a:solidFill>
                  <a:schemeClr val="bg1"/>
                </a:solidFill>
              </a:rPr>
              <a:t>, Tamara K. Harms</a:t>
            </a:r>
            <a:r>
              <a:rPr lang="en-US" baseline="30000" dirty="0">
                <a:solidFill>
                  <a:schemeClr val="bg1"/>
                </a:solidFill>
              </a:rPr>
              <a:t>1</a:t>
            </a:r>
            <a:r>
              <a:rPr lang="en-US" dirty="0">
                <a:solidFill>
                  <a:schemeClr val="bg1"/>
                </a:solidFill>
              </a:rPr>
              <a:t>, Jeffrey Falke</a:t>
            </a:r>
            <a:r>
              <a:rPr lang="en-US" baseline="30000" dirty="0">
                <a:solidFill>
                  <a:schemeClr val="bg1"/>
                </a:solidFill>
              </a:rPr>
              <a:t>2</a:t>
            </a:r>
            <a:r>
              <a:rPr lang="en-US" dirty="0">
                <a:solidFill>
                  <a:schemeClr val="bg1"/>
                </a:solidFill>
              </a:rPr>
              <a:t>, Thomas Douglas</a:t>
            </a:r>
            <a:r>
              <a:rPr lang="en-US" baseline="30000" dirty="0">
                <a:solidFill>
                  <a:schemeClr val="bg1"/>
                </a:solidFill>
              </a:rPr>
              <a:t>3</a:t>
            </a:r>
            <a:endParaRPr lang="en-US" dirty="0"/>
          </a:p>
          <a:p>
            <a:endParaRPr lang="en-US" dirty="0">
              <a:solidFill>
                <a:schemeClr val="accent5">
                  <a:lumMod val="50000"/>
                </a:schemeClr>
              </a:solidFill>
            </a:endParaRPr>
          </a:p>
        </p:txBody>
      </p:sp>
      <p:sp>
        <p:nvSpPr>
          <p:cNvPr id="232" name="Text Placeholder 231"/>
          <p:cNvSpPr>
            <a:spLocks noGrp="1"/>
          </p:cNvSpPr>
          <p:nvPr>
            <p:ph type="body" sz="quarter" idx="195"/>
          </p:nvPr>
        </p:nvSpPr>
        <p:spPr>
          <a:xfrm>
            <a:off x="4406950" y="2137990"/>
            <a:ext cx="24109797" cy="1046717"/>
          </a:xfrm>
        </p:spPr>
        <p:txBody>
          <a:bodyPr>
            <a:normAutofit fontScale="32500" lnSpcReduction="20000"/>
          </a:bodyPr>
          <a:lstStyle/>
          <a:p>
            <a:endParaRPr lang="en-US" sz="3200" baseline="30000" dirty="0">
              <a:solidFill>
                <a:schemeClr val="bg1"/>
              </a:solidFill>
            </a:endParaRPr>
          </a:p>
          <a:p>
            <a:r>
              <a:rPr lang="en-US" sz="8000" baseline="30000" dirty="0">
                <a:solidFill>
                  <a:schemeClr val="bg1"/>
                </a:solidFill>
              </a:rPr>
              <a:t>1</a:t>
            </a:r>
            <a:r>
              <a:rPr lang="en-US" sz="8000" dirty="0">
                <a:solidFill>
                  <a:schemeClr val="bg1"/>
                </a:solidFill>
              </a:rPr>
              <a:t>Intitute of Arctic Biology, University of Alaska Fairbanks, </a:t>
            </a:r>
            <a:r>
              <a:rPr lang="en-US" sz="8000" baseline="30000" dirty="0">
                <a:solidFill>
                  <a:schemeClr val="bg1"/>
                </a:solidFill>
              </a:rPr>
              <a:t>2</a:t>
            </a:r>
            <a:r>
              <a:rPr lang="en-US" sz="8000" dirty="0">
                <a:solidFill>
                  <a:schemeClr val="bg1"/>
                </a:solidFill>
              </a:rPr>
              <a:t>U.S. Geological Survey, Alaska Cooperative Fish and Wildlife Research Unit, University of Alaska Fairbanks, </a:t>
            </a:r>
            <a:r>
              <a:rPr lang="en-US" sz="8000" baseline="30000" dirty="0">
                <a:solidFill>
                  <a:schemeClr val="bg1"/>
                </a:solidFill>
              </a:rPr>
              <a:t>3</a:t>
            </a:r>
            <a:r>
              <a:rPr lang="en-US" sz="8000" dirty="0">
                <a:solidFill>
                  <a:schemeClr val="bg1"/>
                </a:solidFill>
              </a:rPr>
              <a:t>U.S. Army Cold Regions Research &amp; Engineering Laboratory</a:t>
            </a:r>
          </a:p>
        </p:txBody>
      </p:sp>
      <p:sp>
        <p:nvSpPr>
          <p:cNvPr id="233" name="Text Placeholder 232"/>
          <p:cNvSpPr>
            <a:spLocks noGrp="1"/>
          </p:cNvSpPr>
          <p:nvPr>
            <p:ph type="body" sz="quarter" idx="196"/>
          </p:nvPr>
        </p:nvSpPr>
        <p:spPr>
          <a:xfrm>
            <a:off x="4923560" y="238927"/>
            <a:ext cx="24109797" cy="1092924"/>
          </a:xfrm>
        </p:spPr>
        <p:txBody>
          <a:bodyPr>
            <a:normAutofit/>
          </a:bodyPr>
          <a:lstStyle/>
          <a:p>
            <a:r>
              <a:rPr lang="en-US" dirty="0">
                <a:solidFill>
                  <a:schemeClr val="bg1"/>
                </a:solidFill>
              </a:rPr>
              <a:t>Role of Antecedent Moisture Conditions on High-Latitude Biogeochemistry</a:t>
            </a:r>
          </a:p>
          <a:p>
            <a:endParaRPr lang="en-US" dirty="0">
              <a:solidFill>
                <a:schemeClr val="accent5">
                  <a:lumMod val="50000"/>
                </a:schemeClr>
              </a:solidFill>
            </a:endParaRPr>
          </a:p>
        </p:txBody>
      </p:sp>
      <p:sp>
        <p:nvSpPr>
          <p:cNvPr id="3" name="Rectangle 2">
            <a:extLst>
              <a:ext uri="{FF2B5EF4-FFF2-40B4-BE49-F238E27FC236}">
                <a16:creationId xmlns:a16="http://schemas.microsoft.com/office/drawing/2014/main" id="{C51DCF8A-33B7-2946-B041-AD705938DADF}"/>
              </a:ext>
            </a:extLst>
          </p:cNvPr>
          <p:cNvSpPr/>
          <p:nvPr/>
        </p:nvSpPr>
        <p:spPr>
          <a:xfrm>
            <a:off x="334245" y="3124023"/>
            <a:ext cx="10826495" cy="1565333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4584808-4282-C541-9A45-527F3EC6466B}"/>
              </a:ext>
            </a:extLst>
          </p:cNvPr>
          <p:cNvSpPr/>
          <p:nvPr/>
        </p:nvSpPr>
        <p:spPr>
          <a:xfrm>
            <a:off x="11408227" y="3124023"/>
            <a:ext cx="10413531" cy="1565333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801075F0-ECD7-224F-9075-C59C09A9338C}"/>
              </a:ext>
            </a:extLst>
          </p:cNvPr>
          <p:cNvPicPr>
            <a:picLocks noChangeAspect="1"/>
          </p:cNvPicPr>
          <p:nvPr/>
        </p:nvPicPr>
        <p:blipFill>
          <a:blip r:embed="rId3"/>
          <a:stretch>
            <a:fillRect/>
          </a:stretch>
        </p:blipFill>
        <p:spPr>
          <a:xfrm>
            <a:off x="256033" y="1116969"/>
            <a:ext cx="2154986" cy="1491250"/>
          </a:xfrm>
          <a:prstGeom prst="rect">
            <a:avLst/>
          </a:prstGeom>
        </p:spPr>
      </p:pic>
      <p:pic>
        <p:nvPicPr>
          <p:cNvPr id="33" name="Picture 32">
            <a:extLst>
              <a:ext uri="{FF2B5EF4-FFF2-40B4-BE49-F238E27FC236}">
                <a16:creationId xmlns:a16="http://schemas.microsoft.com/office/drawing/2014/main" id="{5CD46720-F027-5B41-ADC9-693CE29AB2DE}"/>
              </a:ext>
            </a:extLst>
          </p:cNvPr>
          <p:cNvPicPr>
            <a:picLocks noChangeAspect="1"/>
          </p:cNvPicPr>
          <p:nvPr/>
        </p:nvPicPr>
        <p:blipFill>
          <a:blip r:embed="rId4"/>
          <a:stretch>
            <a:fillRect/>
          </a:stretch>
        </p:blipFill>
        <p:spPr>
          <a:xfrm>
            <a:off x="2714312" y="1078023"/>
            <a:ext cx="1532339" cy="1544729"/>
          </a:xfrm>
          <a:prstGeom prst="rect">
            <a:avLst/>
          </a:prstGeom>
        </p:spPr>
      </p:pic>
      <p:pic>
        <p:nvPicPr>
          <p:cNvPr id="34" name="Picture 2" descr="https://www.uaf.edu/files/marketing/branding/UAFLogo_A_647.png">
            <a:extLst>
              <a:ext uri="{FF2B5EF4-FFF2-40B4-BE49-F238E27FC236}">
                <a16:creationId xmlns:a16="http://schemas.microsoft.com/office/drawing/2014/main" id="{E20F4F78-7675-E945-83EC-7D1EF2024F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10266" y="469359"/>
            <a:ext cx="2516378" cy="2259470"/>
          </a:xfrm>
          <a:prstGeom prst="rect">
            <a:avLst/>
          </a:prstGeom>
          <a:solidFill>
            <a:schemeClr val="bg1"/>
          </a:solidFill>
        </p:spPr>
      </p:pic>
      <p:sp>
        <p:nvSpPr>
          <p:cNvPr id="35" name="TextBox 34">
            <a:extLst>
              <a:ext uri="{FF2B5EF4-FFF2-40B4-BE49-F238E27FC236}">
                <a16:creationId xmlns:a16="http://schemas.microsoft.com/office/drawing/2014/main" id="{A0608C5B-D187-A743-884B-69B0114820CC}"/>
              </a:ext>
            </a:extLst>
          </p:cNvPr>
          <p:cNvSpPr txBox="1"/>
          <p:nvPr/>
        </p:nvSpPr>
        <p:spPr>
          <a:xfrm>
            <a:off x="408270" y="258920"/>
            <a:ext cx="4005498" cy="769441"/>
          </a:xfrm>
          <a:prstGeom prst="rect">
            <a:avLst/>
          </a:prstGeom>
          <a:noFill/>
        </p:spPr>
        <p:txBody>
          <a:bodyPr wrap="square" rtlCol="0">
            <a:spAutoFit/>
          </a:bodyPr>
          <a:lstStyle/>
          <a:p>
            <a:r>
              <a:rPr lang="en-US" sz="4400" dirty="0">
                <a:solidFill>
                  <a:schemeClr val="bg1"/>
                </a:solidFill>
              </a:rPr>
              <a:t>B45J-1750</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28152D29-2188-B348-A51C-9D0535DCFD76}"/>
              </a:ext>
            </a:extLst>
          </p:cNvPr>
          <p:cNvSpPr txBox="1"/>
          <p:nvPr/>
        </p:nvSpPr>
        <p:spPr>
          <a:xfrm>
            <a:off x="691756" y="3166992"/>
            <a:ext cx="9934896" cy="1754326"/>
          </a:xfrm>
          <a:prstGeom prst="rect">
            <a:avLst/>
          </a:prstGeom>
          <a:noFill/>
        </p:spPr>
        <p:txBody>
          <a:bodyPr wrap="square" rtlCol="0">
            <a:spAutoFit/>
          </a:bodyPr>
          <a:lstStyle/>
          <a:p>
            <a:pPr algn="ctr"/>
            <a:r>
              <a:rPr lang="en-US" sz="3600" b="1" dirty="0"/>
              <a:t>How does increased temporal variability in precipitation alter catchment biogeochemistry in high-latitude catchments?</a:t>
            </a:r>
          </a:p>
        </p:txBody>
      </p:sp>
      <p:pic>
        <p:nvPicPr>
          <p:cNvPr id="37" name="Picture 36">
            <a:extLst>
              <a:ext uri="{FF2B5EF4-FFF2-40B4-BE49-F238E27FC236}">
                <a16:creationId xmlns:a16="http://schemas.microsoft.com/office/drawing/2014/main" id="{EBBA83C0-C7FB-1A4E-99F5-38F5D3DFCA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3560" y="5017832"/>
            <a:ext cx="5950579" cy="4462934"/>
          </a:xfrm>
          <a:prstGeom prst="rect">
            <a:avLst/>
          </a:prstGeom>
          <a:ln w="25400">
            <a:solidFill>
              <a:schemeClr val="tx1"/>
            </a:solidFill>
          </a:ln>
        </p:spPr>
      </p:pic>
      <p:sp>
        <p:nvSpPr>
          <p:cNvPr id="38" name="TextBox 37">
            <a:extLst>
              <a:ext uri="{FF2B5EF4-FFF2-40B4-BE49-F238E27FC236}">
                <a16:creationId xmlns:a16="http://schemas.microsoft.com/office/drawing/2014/main" id="{7556CD1F-8B01-CA45-A3BC-075E06BE4950}"/>
              </a:ext>
            </a:extLst>
          </p:cNvPr>
          <p:cNvSpPr txBox="1"/>
          <p:nvPr/>
        </p:nvSpPr>
        <p:spPr>
          <a:xfrm>
            <a:off x="408270" y="4936738"/>
            <a:ext cx="4724010" cy="3785652"/>
          </a:xfrm>
          <a:prstGeom prst="rect">
            <a:avLst/>
          </a:prstGeom>
          <a:noFill/>
        </p:spPr>
        <p:txBody>
          <a:bodyPr wrap="square" rtlCol="0">
            <a:spAutoFit/>
          </a:bodyPr>
          <a:lstStyle/>
          <a:p>
            <a:pPr marL="342900" indent="-342900" fontAlgn="base">
              <a:buFont typeface="Arial" panose="020B0604020202020204" pitchFamily="34" charset="0"/>
              <a:buChar char="•"/>
            </a:pPr>
            <a:r>
              <a:rPr lang="en-US" sz="2600" dirty="0">
                <a:latin typeface="Calibri" panose="020F0502020204030204" pitchFamily="34" charset="0"/>
                <a:cs typeface="Calibri" panose="020F0502020204030204" pitchFamily="34" charset="0"/>
              </a:rPr>
              <a:t>Increases in rainfall are correlated with increases in active layer depth and permafrost thaw</a:t>
            </a:r>
          </a:p>
          <a:p>
            <a:pPr marL="342900" indent="-342900" fontAlgn="base">
              <a:buFont typeface="Arial" panose="020B0604020202020204" pitchFamily="34" charset="0"/>
              <a:buChar char="•"/>
            </a:pPr>
            <a:r>
              <a:rPr lang="en-US" sz="2600" dirty="0">
                <a:latin typeface="Calibri" panose="020F0502020204030204" pitchFamily="34" charset="0"/>
                <a:cs typeface="Calibri" panose="020F0502020204030204" pitchFamily="34" charset="0"/>
              </a:rPr>
              <a:t>Hydrologic </a:t>
            </a:r>
            <a:r>
              <a:rPr lang="en-US" sz="2600" dirty="0" err="1">
                <a:latin typeface="Calibri" panose="020F0502020204030204" pitchFamily="34" charset="0"/>
                <a:cs typeface="Calibri" panose="020F0502020204030204" pitchFamily="34" charset="0"/>
              </a:rPr>
              <a:t>flowpaths</a:t>
            </a:r>
            <a:r>
              <a:rPr lang="en-US" sz="2600" dirty="0">
                <a:latin typeface="Calibri" panose="020F0502020204030204" pitchFamily="34" charset="0"/>
                <a:cs typeface="Calibri" panose="020F0502020204030204" pitchFamily="34" charset="0"/>
              </a:rPr>
              <a:t> shift from shallow organic rich soils to deeper, mineral rich soils</a:t>
            </a:r>
          </a:p>
          <a:p>
            <a:pPr marL="342900" indent="-342900" fontAlgn="base">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endParaRPr lang="en-US" sz="2000" dirty="0"/>
          </a:p>
          <a:p>
            <a:endParaRPr lang="en-US" sz="1800" dirty="0">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B1C48441-4951-E848-B980-59913D6E0D98}"/>
              </a:ext>
            </a:extLst>
          </p:cNvPr>
          <p:cNvSpPr/>
          <p:nvPr/>
        </p:nvSpPr>
        <p:spPr>
          <a:xfrm>
            <a:off x="22175689" y="3110154"/>
            <a:ext cx="10413531" cy="1565333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9BC28A4-057B-8F48-B440-98BBE3DCDB25}"/>
              </a:ext>
            </a:extLst>
          </p:cNvPr>
          <p:cNvSpPr/>
          <p:nvPr/>
        </p:nvSpPr>
        <p:spPr>
          <a:xfrm>
            <a:off x="486482" y="7789908"/>
            <a:ext cx="4314118" cy="218157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1"/>
                </a:solidFill>
                <a:latin typeface="Calibri" panose="020F0502020204030204" pitchFamily="34" charset="0"/>
                <a:cs typeface="Calibri" panose="020F0502020204030204" pitchFamily="34" charset="0"/>
              </a:rPr>
              <a:t>Hypothesis: </a:t>
            </a:r>
            <a:r>
              <a:rPr lang="en-US" sz="2400" dirty="0">
                <a:solidFill>
                  <a:schemeClr val="bg1"/>
                </a:solidFill>
                <a:latin typeface="Calibri" panose="020F0502020204030204" pitchFamily="34" charset="0"/>
                <a:cs typeface="Calibri" panose="020F0502020204030204" pitchFamily="34" charset="0"/>
              </a:rPr>
              <a:t>Precipitation promotes solute uptake and leaching, thereby reducing solute storage within catchments and potential for subsequent export</a:t>
            </a:r>
          </a:p>
          <a:p>
            <a:pPr algn="ctr"/>
            <a:endParaRPr lang="en-US" sz="2400" dirty="0"/>
          </a:p>
        </p:txBody>
      </p:sp>
      <p:sp>
        <p:nvSpPr>
          <p:cNvPr id="40" name="Rectangle 39">
            <a:extLst>
              <a:ext uri="{FF2B5EF4-FFF2-40B4-BE49-F238E27FC236}">
                <a16:creationId xmlns:a16="http://schemas.microsoft.com/office/drawing/2014/main" id="{1C2A805A-4CD0-8042-A4AC-63AE078F567C}"/>
              </a:ext>
            </a:extLst>
          </p:cNvPr>
          <p:cNvSpPr/>
          <p:nvPr/>
        </p:nvSpPr>
        <p:spPr>
          <a:xfrm>
            <a:off x="4901605" y="9552191"/>
            <a:ext cx="5994487" cy="419290"/>
          </a:xfrm>
          <a:prstGeom prst="rect">
            <a:avLst/>
          </a:prstGeom>
          <a:solidFill>
            <a:srgbClr val="F3F5F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Total precipitation from 2010-2021</a:t>
            </a:r>
          </a:p>
        </p:txBody>
      </p:sp>
      <p:pic>
        <p:nvPicPr>
          <p:cNvPr id="41" name="Picture 40">
            <a:extLst>
              <a:ext uri="{FF2B5EF4-FFF2-40B4-BE49-F238E27FC236}">
                <a16:creationId xmlns:a16="http://schemas.microsoft.com/office/drawing/2014/main" id="{586604A7-85E6-4040-AEAC-1F28AF371B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114" y="12269760"/>
            <a:ext cx="4862476" cy="7008867"/>
          </a:xfrm>
          <a:prstGeom prst="rect">
            <a:avLst/>
          </a:prstGeom>
        </p:spPr>
      </p:pic>
      <p:pic>
        <p:nvPicPr>
          <p:cNvPr id="42" name="Picture 41" descr="A picture containing tree, outdoor, water, river&#10;&#10;Description automatically generated">
            <a:extLst>
              <a:ext uri="{FF2B5EF4-FFF2-40B4-BE49-F238E27FC236}">
                <a16:creationId xmlns:a16="http://schemas.microsoft.com/office/drawing/2014/main" id="{4F8D1EBC-9EF5-7C46-AF55-695475BE9D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2280" y="12890508"/>
            <a:ext cx="3398758" cy="264367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Picture 42" descr="A picture containing tree, outdoor, grass, plant&#10;&#10;Description automatically generated">
            <a:extLst>
              <a:ext uri="{FF2B5EF4-FFF2-40B4-BE49-F238E27FC236}">
                <a16:creationId xmlns:a16="http://schemas.microsoft.com/office/drawing/2014/main" id="{AF5D03F1-7483-1346-940A-69B5D7D33D10}"/>
              </a:ext>
            </a:extLst>
          </p:cNvPr>
          <p:cNvPicPr>
            <a:picLocks noChangeAspect="1"/>
          </p:cNvPicPr>
          <p:nvPr/>
        </p:nvPicPr>
        <p:blipFill>
          <a:blip r:embed="rId9"/>
          <a:stretch>
            <a:fillRect/>
          </a:stretch>
        </p:blipFill>
        <p:spPr>
          <a:xfrm rot="5400000">
            <a:off x="5357629" y="15435836"/>
            <a:ext cx="2948059" cy="3398758"/>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4" name="Rectangle 43">
            <a:extLst>
              <a:ext uri="{FF2B5EF4-FFF2-40B4-BE49-F238E27FC236}">
                <a16:creationId xmlns:a16="http://schemas.microsoft.com/office/drawing/2014/main" id="{FDF28741-F815-AA45-98FA-E3F2A8CE31A3}"/>
              </a:ext>
            </a:extLst>
          </p:cNvPr>
          <p:cNvSpPr/>
          <p:nvPr/>
        </p:nvSpPr>
        <p:spPr>
          <a:xfrm>
            <a:off x="8726629" y="12890508"/>
            <a:ext cx="2175750" cy="5718735"/>
          </a:xfrm>
          <a:prstGeom prst="rect">
            <a:avLst/>
          </a:prstGeom>
          <a:solidFill>
            <a:srgbClr val="FFFFFF">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Left:</a:t>
            </a:r>
            <a:r>
              <a:rPr lang="en-US" sz="2400" dirty="0">
                <a:solidFill>
                  <a:schemeClr val="tx1"/>
                </a:solidFill>
              </a:rPr>
              <a:t> Five study sites of interest. Moose Creek (moderate PF extent) during baseflow and during storm event</a:t>
            </a:r>
          </a:p>
        </p:txBody>
      </p:sp>
      <p:sp>
        <p:nvSpPr>
          <p:cNvPr id="10" name="Rectangle 9">
            <a:extLst>
              <a:ext uri="{FF2B5EF4-FFF2-40B4-BE49-F238E27FC236}">
                <a16:creationId xmlns:a16="http://schemas.microsoft.com/office/drawing/2014/main" id="{1CE3842E-0881-9345-AFC3-5B39BFC265B6}"/>
              </a:ext>
            </a:extLst>
          </p:cNvPr>
          <p:cNvSpPr/>
          <p:nvPr/>
        </p:nvSpPr>
        <p:spPr>
          <a:xfrm>
            <a:off x="408270" y="10555515"/>
            <a:ext cx="10415897" cy="266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solidFill>
                  <a:schemeClr val="tx1"/>
                </a:solidFill>
              </a:rPr>
              <a:t>In situ sensors collecting fluorescent dissolved organic matter (</a:t>
            </a:r>
            <a:r>
              <a:rPr lang="en-US" sz="2400" dirty="0" err="1">
                <a:solidFill>
                  <a:schemeClr val="tx1"/>
                </a:solidFill>
              </a:rPr>
              <a:t>fDOM</a:t>
            </a:r>
            <a:r>
              <a:rPr lang="en-US" sz="2400" dirty="0">
                <a:solidFill>
                  <a:schemeClr val="tx1"/>
                </a:solidFill>
              </a:rPr>
              <a:t>, proxy for dissolved organic carbon) and nitrate (NO</a:t>
            </a:r>
            <a:r>
              <a:rPr lang="en-US" sz="2400" baseline="-25000" dirty="0">
                <a:solidFill>
                  <a:schemeClr val="tx1"/>
                </a:solidFill>
              </a:rPr>
              <a:t>3</a:t>
            </a:r>
            <a:r>
              <a:rPr lang="en-US" sz="2400" baseline="30000" dirty="0">
                <a:solidFill>
                  <a:schemeClr val="tx1"/>
                </a:solidFill>
              </a:rPr>
              <a:t>-</a:t>
            </a:r>
            <a:r>
              <a:rPr lang="en-US" sz="2400" dirty="0">
                <a:solidFill>
                  <a:schemeClr val="tx1"/>
                </a:solidFill>
              </a:rPr>
              <a:t>) concentrations in 2019-2020 in boreal catchments at 15 minute intervals</a:t>
            </a:r>
          </a:p>
          <a:p>
            <a:pPr marL="285750" indent="-285750">
              <a:buFont typeface="Arial" panose="020B0604020202020204" pitchFamily="34" charset="0"/>
              <a:buChar char="•"/>
            </a:pPr>
            <a:r>
              <a:rPr lang="en-US" sz="2400" dirty="0">
                <a:solidFill>
                  <a:schemeClr val="tx1"/>
                </a:solidFill>
              </a:rPr>
              <a:t>Sites consisted of varying permafrost extent, fire history and aspect</a:t>
            </a:r>
          </a:p>
          <a:p>
            <a:pPr marL="285750" indent="-285750">
              <a:buFont typeface="Arial" panose="020B0604020202020204" pitchFamily="34" charset="0"/>
              <a:buChar char="•"/>
            </a:pPr>
            <a:r>
              <a:rPr lang="en-US" sz="2400" dirty="0">
                <a:solidFill>
                  <a:schemeClr val="tx1"/>
                </a:solidFill>
              </a:rPr>
              <a:t>North-facing slopes are dominated by black spruce whereas south and west-facing slopes are dominated by mixed hardwoods </a:t>
            </a:r>
          </a:p>
          <a:p>
            <a:pPr algn="ctr"/>
            <a:endParaRPr lang="en-US" sz="2400" dirty="0"/>
          </a:p>
        </p:txBody>
      </p:sp>
      <p:sp>
        <p:nvSpPr>
          <p:cNvPr id="45" name="Text Placeholder 252">
            <a:extLst>
              <a:ext uri="{FF2B5EF4-FFF2-40B4-BE49-F238E27FC236}">
                <a16:creationId xmlns:a16="http://schemas.microsoft.com/office/drawing/2014/main" id="{A17DCC5A-2FCD-FE48-81C9-45B7CC084E38}"/>
              </a:ext>
            </a:extLst>
          </p:cNvPr>
          <p:cNvSpPr txBox="1">
            <a:spLocks/>
          </p:cNvSpPr>
          <p:nvPr/>
        </p:nvSpPr>
        <p:spPr>
          <a:xfrm>
            <a:off x="408270" y="10093698"/>
            <a:ext cx="10179845" cy="531993"/>
          </a:xfrm>
          <a:prstGeom prst="rect">
            <a:avLst/>
          </a:prstGeom>
          <a:noFill/>
        </p:spPr>
        <p:txBody>
          <a:bodyPr wrap="square" lIns="65304" tIns="65304" rIns="65304" bIns="65304" anchor="ctr" anchorCtr="0">
            <a:spAutoFit/>
          </a:bodyPr>
          <a:lstStyle>
            <a:lvl1pPr marL="0" indent="0" algn="ctr" defTabSz="3134552"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pPr algn="l"/>
            <a:r>
              <a:rPr lang="en-US" u="none" dirty="0">
                <a:solidFill>
                  <a:schemeClr val="tx1"/>
                </a:solidFill>
              </a:rPr>
              <a:t>High-frequency stream chemistry monitoring </a:t>
            </a:r>
          </a:p>
        </p:txBody>
      </p:sp>
      <p:sp>
        <p:nvSpPr>
          <p:cNvPr id="47" name="TextBox 46">
            <a:extLst>
              <a:ext uri="{FF2B5EF4-FFF2-40B4-BE49-F238E27FC236}">
                <a16:creationId xmlns:a16="http://schemas.microsoft.com/office/drawing/2014/main" id="{4D324221-1A5B-FA45-89D1-B8D2308E4DCE}"/>
              </a:ext>
            </a:extLst>
          </p:cNvPr>
          <p:cNvSpPr txBox="1"/>
          <p:nvPr/>
        </p:nvSpPr>
        <p:spPr>
          <a:xfrm>
            <a:off x="11611342" y="3172931"/>
            <a:ext cx="10030259"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Stream solute concentrations and discharge across 2019 and 2020 </a:t>
            </a:r>
          </a:p>
        </p:txBody>
      </p:sp>
      <p:sp>
        <p:nvSpPr>
          <p:cNvPr id="15" name="Rectangle 14">
            <a:extLst>
              <a:ext uri="{FF2B5EF4-FFF2-40B4-BE49-F238E27FC236}">
                <a16:creationId xmlns:a16="http://schemas.microsoft.com/office/drawing/2014/main" id="{18EF8D82-568C-0640-B6F0-0B362BF6C250}"/>
              </a:ext>
            </a:extLst>
          </p:cNvPr>
          <p:cNvSpPr/>
          <p:nvPr/>
        </p:nvSpPr>
        <p:spPr>
          <a:xfrm>
            <a:off x="14086114" y="8991617"/>
            <a:ext cx="2090058" cy="3583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1A355F13-BC14-4B4B-BA6C-310EC185FB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20563" y="3810154"/>
            <a:ext cx="8229600" cy="6858000"/>
          </a:xfrm>
          <a:prstGeom prst="rect">
            <a:avLst/>
          </a:prstGeom>
        </p:spPr>
      </p:pic>
      <p:pic>
        <p:nvPicPr>
          <p:cNvPr id="58" name="Picture 57" descr="Logo&#10;&#10;Description automatically generated with medium confidence">
            <a:extLst>
              <a:ext uri="{FF2B5EF4-FFF2-40B4-BE49-F238E27FC236}">
                <a16:creationId xmlns:a16="http://schemas.microsoft.com/office/drawing/2014/main" id="{555034CE-03FB-CE47-A4C0-E5FA2ECC3A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931710" y="6991928"/>
            <a:ext cx="3530600" cy="506500"/>
          </a:xfrm>
          <a:prstGeom prst="rect">
            <a:avLst/>
          </a:prstGeom>
        </p:spPr>
      </p:pic>
      <p:sp>
        <p:nvSpPr>
          <p:cNvPr id="51" name="TextBox 50">
            <a:extLst>
              <a:ext uri="{FF2B5EF4-FFF2-40B4-BE49-F238E27FC236}">
                <a16:creationId xmlns:a16="http://schemas.microsoft.com/office/drawing/2014/main" id="{81DC4DE5-096B-7441-8D10-FC8096F326A6}"/>
              </a:ext>
            </a:extLst>
          </p:cNvPr>
          <p:cNvSpPr txBox="1"/>
          <p:nvPr/>
        </p:nvSpPr>
        <p:spPr>
          <a:xfrm>
            <a:off x="16176171" y="7933597"/>
            <a:ext cx="5465429"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Stream concentrations of NO</a:t>
            </a:r>
            <a:r>
              <a:rPr lang="en-US" sz="2800" baseline="-25000" dirty="0">
                <a:latin typeface="Calibri" panose="020F0502020204030204" pitchFamily="34" charset="0"/>
                <a:cs typeface="Calibri" panose="020F0502020204030204" pitchFamily="34" charset="0"/>
              </a:rPr>
              <a:t>3</a:t>
            </a:r>
            <a:r>
              <a:rPr lang="en-US" sz="2800" baseline="30000" dirty="0">
                <a:latin typeface="Calibri" panose="020F0502020204030204" pitchFamily="34" charset="0"/>
                <a:cs typeface="Calibri" panose="020F0502020204030204" pitchFamily="34" charset="0"/>
              </a:rPr>
              <a: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fDOM</a:t>
            </a:r>
            <a:r>
              <a:rPr lang="en-US" sz="2800" dirty="0">
                <a:latin typeface="Calibri" panose="020F0502020204030204" pitchFamily="34" charset="0"/>
                <a:cs typeface="Calibri" panose="020F0502020204030204" pitchFamily="34" charset="0"/>
              </a:rPr>
              <a:t> were </a:t>
            </a:r>
            <a:r>
              <a:rPr lang="en-US" sz="2800" b="1" dirty="0">
                <a:latin typeface="Calibri" panose="020F0502020204030204" pitchFamily="34" charset="0"/>
                <a:cs typeface="Calibri" panose="020F0502020204030204" pitchFamily="34" charset="0"/>
              </a:rPr>
              <a:t>not</a:t>
            </a:r>
            <a:r>
              <a:rPr lang="en-US" sz="2800" dirty="0">
                <a:latin typeface="Calibri" panose="020F0502020204030204" pitchFamily="34" charset="0"/>
                <a:cs typeface="Calibri" panose="020F0502020204030204" pitchFamily="34" charset="0"/>
              </a:rPr>
              <a:t> significantly different from 2019 and 2020 </a:t>
            </a:r>
          </a:p>
        </p:txBody>
      </p:sp>
      <p:sp>
        <p:nvSpPr>
          <p:cNvPr id="48" name="Rectangle 47">
            <a:extLst>
              <a:ext uri="{FF2B5EF4-FFF2-40B4-BE49-F238E27FC236}">
                <a16:creationId xmlns:a16="http://schemas.microsoft.com/office/drawing/2014/main" id="{45732F48-DB20-9A49-97CA-94A8FE523B59}"/>
              </a:ext>
            </a:extLst>
          </p:cNvPr>
          <p:cNvSpPr/>
          <p:nvPr/>
        </p:nvSpPr>
        <p:spPr>
          <a:xfrm>
            <a:off x="14873688" y="10317291"/>
            <a:ext cx="2299496" cy="3744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70C66274-2F01-5347-88AB-79F23B84612F}"/>
              </a:ext>
            </a:extLst>
          </p:cNvPr>
          <p:cNvSpPr txBox="1"/>
          <p:nvPr/>
        </p:nvSpPr>
        <p:spPr>
          <a:xfrm>
            <a:off x="11611342" y="10630927"/>
            <a:ext cx="10257727" cy="3785652"/>
          </a:xfrm>
          <a:prstGeom prst="rect">
            <a:avLst/>
          </a:prstGeom>
          <a:noFill/>
        </p:spPr>
        <p:txBody>
          <a:bodyPr wrap="square" rtlCol="0">
            <a:spAutoFit/>
          </a:bodyPr>
          <a:lstStyle/>
          <a:p>
            <a:pPr marL="342900" indent="-342900">
              <a:buFont typeface="Arial" panose="020B0604020202020204" pitchFamily="34" charset="0"/>
              <a:buChar char="•"/>
            </a:pPr>
            <a:r>
              <a:rPr lang="en-US" sz="2400" b="1" dirty="0"/>
              <a:t>Hysteresis: </a:t>
            </a:r>
            <a:r>
              <a:rPr lang="en-US" sz="2400" dirty="0"/>
              <a:t>Differences in the concentration-discharge relationship between the rising and falling limbs of a storm indicating transport vs. storage limitation</a:t>
            </a:r>
          </a:p>
          <a:p>
            <a:pPr marL="342900" indent="-342900">
              <a:buFont typeface="Arial" panose="020B0604020202020204" pitchFamily="34" charset="0"/>
              <a:buChar char="•"/>
            </a:pPr>
            <a:r>
              <a:rPr lang="en-US" sz="2400" b="1" dirty="0"/>
              <a:t>Beta: </a:t>
            </a:r>
            <a:r>
              <a:rPr lang="en-US" sz="2400" dirty="0"/>
              <a:t>C-Q slope of the rising limb to indicate flushing or dilution</a:t>
            </a:r>
          </a:p>
          <a:p>
            <a:pPr marL="342900" indent="-342900">
              <a:buFont typeface="Arial" panose="020B0604020202020204" pitchFamily="34" charset="0"/>
              <a:buChar char="•"/>
            </a:pPr>
            <a:r>
              <a:rPr lang="en-US" sz="2400" dirty="0"/>
              <a:t>Little evidence of storm-scale patterns across PF extent for </a:t>
            </a:r>
            <a:r>
              <a:rPr lang="en-US" sz="2400" dirty="0" err="1"/>
              <a:t>fDOM</a:t>
            </a:r>
            <a:endParaRPr lang="en-US" sz="2400" dirty="0"/>
          </a:p>
          <a:p>
            <a:pPr marL="342900" indent="-342900">
              <a:buFont typeface="Arial" panose="020B0604020202020204" pitchFamily="34" charset="0"/>
              <a:buChar char="•"/>
            </a:pPr>
            <a:r>
              <a:rPr lang="en-US" sz="2400" dirty="0"/>
              <a:t>Switch from flushing to diluting throughout the season for NO</a:t>
            </a:r>
            <a:r>
              <a:rPr lang="en-US" sz="2400" baseline="-25000" dirty="0"/>
              <a:t>3</a:t>
            </a:r>
            <a:r>
              <a:rPr lang="en-US" sz="2400" baseline="30000" dirty="0"/>
              <a:t>-</a:t>
            </a:r>
            <a:endParaRPr lang="en-US" sz="2400" dirty="0"/>
          </a:p>
          <a:p>
            <a:pPr marL="342900" indent="-342900">
              <a:buFont typeface="Arial" panose="020B0604020202020204" pitchFamily="34" charset="0"/>
              <a:buChar char="•"/>
            </a:pPr>
            <a:endParaRPr lang="en-US" sz="2400" dirty="0"/>
          </a:p>
          <a:p>
            <a:endParaRPr lang="en-US" sz="2400" baseline="30000" dirty="0"/>
          </a:p>
          <a:p>
            <a:pPr marL="342900" indent="-342900">
              <a:buFont typeface="Arial" panose="020B0604020202020204" pitchFamily="34" charset="0"/>
              <a:buChar char="•"/>
            </a:pPr>
            <a:endParaRPr lang="en-US" sz="2400" baseline="30000" dirty="0"/>
          </a:p>
          <a:p>
            <a:pPr marL="342900" indent="-342900">
              <a:buFont typeface="Arial" panose="020B0604020202020204" pitchFamily="34" charset="0"/>
              <a:buChar char="•"/>
            </a:pPr>
            <a:endParaRPr lang="en-US" sz="2400" baseline="30000" dirty="0"/>
          </a:p>
          <a:p>
            <a:pPr marL="342900" indent="-342900">
              <a:buFont typeface="Arial" panose="020B0604020202020204" pitchFamily="34" charset="0"/>
              <a:buChar char="•"/>
            </a:pPr>
            <a:endParaRPr lang="en-US" sz="2400" dirty="0"/>
          </a:p>
          <a:p>
            <a:endParaRPr lang="en-US" sz="2400" dirty="0"/>
          </a:p>
        </p:txBody>
      </p:sp>
      <p:sp>
        <p:nvSpPr>
          <p:cNvPr id="62" name="Text Placeholder 162">
            <a:extLst>
              <a:ext uri="{FF2B5EF4-FFF2-40B4-BE49-F238E27FC236}">
                <a16:creationId xmlns:a16="http://schemas.microsoft.com/office/drawing/2014/main" id="{C5BFAD63-4523-4E41-9E1B-09C2D0FE5EDC}"/>
              </a:ext>
            </a:extLst>
          </p:cNvPr>
          <p:cNvSpPr txBox="1">
            <a:spLocks/>
          </p:cNvSpPr>
          <p:nvPr/>
        </p:nvSpPr>
        <p:spPr>
          <a:xfrm>
            <a:off x="11258705" y="10278309"/>
            <a:ext cx="10178651" cy="531993"/>
          </a:xfrm>
          <a:prstGeom prst="rect">
            <a:avLst/>
          </a:prstGeom>
          <a:noFill/>
        </p:spPr>
        <p:txBody>
          <a:bodyPr wrap="square" lIns="65304" tIns="65304" rIns="65304" bIns="65304" anchor="ctr" anchorCtr="0">
            <a:spAutoFit/>
          </a:bodyPr>
          <a:lstStyle>
            <a:lvl1pPr marL="0" indent="0" algn="ctr" defTabSz="3134552" rtl="0" eaLnBrk="1" latinLnBrk="0" hangingPunct="1">
              <a:spcBef>
                <a:spcPct val="20000"/>
              </a:spcBef>
              <a:buFont typeface="Arial" pitchFamily="34" charset="0"/>
              <a:buNone/>
              <a:defRPr sz="2100" b="1" u="sng" kern="1200" baseline="0">
                <a:solidFill>
                  <a:schemeClr val="accent5">
                    <a:lumMod val="50000"/>
                  </a:schemeClr>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r>
              <a:rPr lang="en-US" sz="2600" u="none" dirty="0">
                <a:solidFill>
                  <a:schemeClr val="tx1"/>
                </a:solidFill>
              </a:rPr>
              <a:t>Calculating Hysteresis and Beta Indices</a:t>
            </a:r>
          </a:p>
        </p:txBody>
      </p:sp>
      <p:pic>
        <p:nvPicPr>
          <p:cNvPr id="63" name="Picture 62">
            <a:extLst>
              <a:ext uri="{FF2B5EF4-FFF2-40B4-BE49-F238E27FC236}">
                <a16:creationId xmlns:a16="http://schemas.microsoft.com/office/drawing/2014/main" id="{8BD84980-8B6D-704E-A889-9582368548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611342" y="15164790"/>
            <a:ext cx="10030257" cy="2390488"/>
          </a:xfrm>
          <a:prstGeom prst="rect">
            <a:avLst/>
          </a:prstGeom>
          <a:ln w="25400">
            <a:solidFill>
              <a:schemeClr val="tx1"/>
            </a:solidFill>
          </a:ln>
        </p:spPr>
      </p:pic>
      <p:sp>
        <p:nvSpPr>
          <p:cNvPr id="64" name="Rectangle 63">
            <a:extLst>
              <a:ext uri="{FF2B5EF4-FFF2-40B4-BE49-F238E27FC236}">
                <a16:creationId xmlns:a16="http://schemas.microsoft.com/office/drawing/2014/main" id="{A753F0D4-A4BA-8649-A863-DDC54D38B1DF}"/>
              </a:ext>
            </a:extLst>
          </p:cNvPr>
          <p:cNvSpPr/>
          <p:nvPr/>
        </p:nvSpPr>
        <p:spPr>
          <a:xfrm>
            <a:off x="11611342" y="17637195"/>
            <a:ext cx="10030257" cy="1046716"/>
          </a:xfrm>
          <a:prstGeom prst="rect">
            <a:avLst/>
          </a:prstGeom>
          <a:solidFill>
            <a:srgbClr val="FFFFFF">
              <a:alpha val="5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a:solidFill>
                  <a:schemeClr val="tx1"/>
                </a:solidFill>
              </a:rPr>
              <a:t>Poker Creek (low PF extent) displays sustained elevated concentration of NO</a:t>
            </a:r>
            <a:r>
              <a:rPr lang="en-US" sz="2400" baseline="-25000" dirty="0">
                <a:solidFill>
                  <a:schemeClr val="tx1"/>
                </a:solidFill>
              </a:rPr>
              <a:t>3</a:t>
            </a:r>
            <a:r>
              <a:rPr lang="en-US" sz="2400" baseline="30000" dirty="0">
                <a:solidFill>
                  <a:schemeClr val="tx1"/>
                </a:solidFill>
              </a:rPr>
              <a:t>-</a:t>
            </a:r>
            <a:r>
              <a:rPr lang="en-US" sz="2400" dirty="0">
                <a:solidFill>
                  <a:schemeClr val="tx1"/>
                </a:solidFill>
              </a:rPr>
              <a:t> triggered by storm events </a:t>
            </a:r>
          </a:p>
          <a:p>
            <a:pPr marL="342900" indent="-342900">
              <a:buFont typeface="Arial" panose="020B0604020202020204" pitchFamily="34" charset="0"/>
              <a:buChar char="•"/>
            </a:pPr>
            <a:r>
              <a:rPr lang="en-US" sz="2400" dirty="0">
                <a:solidFill>
                  <a:schemeClr val="tx1"/>
                </a:solidFill>
              </a:rPr>
              <a:t>Stuart Creek (high PF extent) displays flushing of </a:t>
            </a:r>
            <a:r>
              <a:rPr lang="en-US" sz="2400" dirty="0" err="1">
                <a:solidFill>
                  <a:schemeClr val="tx1"/>
                </a:solidFill>
              </a:rPr>
              <a:t>fDOM</a:t>
            </a:r>
            <a:r>
              <a:rPr lang="en-US" sz="2400" dirty="0">
                <a:solidFill>
                  <a:schemeClr val="tx1"/>
                </a:solidFill>
              </a:rPr>
              <a:t> during storms</a:t>
            </a:r>
          </a:p>
        </p:txBody>
      </p:sp>
      <p:sp>
        <p:nvSpPr>
          <p:cNvPr id="65" name="Text Placeholder 162">
            <a:extLst>
              <a:ext uri="{FF2B5EF4-FFF2-40B4-BE49-F238E27FC236}">
                <a16:creationId xmlns:a16="http://schemas.microsoft.com/office/drawing/2014/main" id="{3D890DB5-3BD7-A049-AF26-1C96DFCEBF6A}"/>
              </a:ext>
            </a:extLst>
          </p:cNvPr>
          <p:cNvSpPr txBox="1">
            <a:spLocks/>
          </p:cNvSpPr>
          <p:nvPr/>
        </p:nvSpPr>
        <p:spPr>
          <a:xfrm>
            <a:off x="22175689" y="3123803"/>
            <a:ext cx="10408466" cy="1116768"/>
          </a:xfrm>
          <a:prstGeom prst="rect">
            <a:avLst/>
          </a:prstGeom>
          <a:noFill/>
        </p:spPr>
        <p:txBody>
          <a:bodyPr wrap="square" lIns="65304" tIns="65304" rIns="65304" bIns="65304" anchor="ctr" anchorCtr="0">
            <a:spAutoFit/>
          </a:bodyPr>
          <a:lstStyle>
            <a:lvl1pPr marL="0" indent="0" algn="ctr" defTabSz="3134552" rtl="0" eaLnBrk="1" latinLnBrk="0" hangingPunct="1">
              <a:spcBef>
                <a:spcPct val="20000"/>
              </a:spcBef>
              <a:buFont typeface="Arial" pitchFamily="34" charset="0"/>
              <a:buNone/>
              <a:defRPr sz="2600" b="1" u="sng" kern="1200" baseline="0">
                <a:solidFill>
                  <a:schemeClr val="accent5">
                    <a:lumMod val="50000"/>
                  </a:schemeClr>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r>
              <a:rPr lang="en-US" sz="3200" u="none" dirty="0">
                <a:solidFill>
                  <a:schemeClr val="tx1"/>
                </a:solidFill>
              </a:rPr>
              <a:t>HI at a storm-scale correlates with antecedent moisture conditions rather than storm characteristics</a:t>
            </a:r>
          </a:p>
        </p:txBody>
      </p:sp>
      <p:pic>
        <p:nvPicPr>
          <p:cNvPr id="67" name="Picture 66" descr="A picture containing sky, grass, outdoor, mountain&#10;&#10;Description automatically generated">
            <a:extLst>
              <a:ext uri="{FF2B5EF4-FFF2-40B4-BE49-F238E27FC236}">
                <a16:creationId xmlns:a16="http://schemas.microsoft.com/office/drawing/2014/main" id="{5D5080D3-C228-3848-B456-8048B046238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185819" y="16637330"/>
            <a:ext cx="10408466" cy="2105437"/>
          </a:xfrm>
          <a:prstGeom prst="rect">
            <a:avLst/>
          </a:prstGeom>
        </p:spPr>
      </p:pic>
      <p:sp>
        <p:nvSpPr>
          <p:cNvPr id="68" name="Rectangle 67">
            <a:extLst>
              <a:ext uri="{FF2B5EF4-FFF2-40B4-BE49-F238E27FC236}">
                <a16:creationId xmlns:a16="http://schemas.microsoft.com/office/drawing/2014/main" id="{9ACE6898-D393-824C-9094-907DCDECFF45}"/>
              </a:ext>
            </a:extLst>
          </p:cNvPr>
          <p:cNvSpPr/>
          <p:nvPr/>
        </p:nvSpPr>
        <p:spPr>
          <a:xfrm>
            <a:off x="22170624" y="16637331"/>
            <a:ext cx="10413531" cy="2126158"/>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latin typeface="Calibri" panose="020F0502020204030204" pitchFamily="34" charset="0"/>
                <a:cs typeface="Calibri" panose="020F0502020204030204" pitchFamily="34" charset="0"/>
              </a:rPr>
              <a:t>Acknowledments</a:t>
            </a:r>
            <a:r>
              <a:rPr lang="en-US" sz="2000" dirty="0">
                <a:solidFill>
                  <a:schemeClr val="tx1"/>
                </a:solidFill>
                <a:latin typeface="Calibri" panose="020F0502020204030204" pitchFamily="34" charset="0"/>
                <a:cs typeface="Calibri" panose="020F0502020204030204" pitchFamily="34" charset="0"/>
              </a:rPr>
              <a:t>: Thomas Douglas, Jeffrey </a:t>
            </a:r>
            <a:r>
              <a:rPr lang="en-US" sz="2000" dirty="0" err="1">
                <a:solidFill>
                  <a:schemeClr val="tx1"/>
                </a:solidFill>
                <a:latin typeface="Calibri" panose="020F0502020204030204" pitchFamily="34" charset="0"/>
                <a:cs typeface="Calibri" panose="020F0502020204030204" pitchFamily="34" charset="0"/>
              </a:rPr>
              <a:t>Falke</a:t>
            </a:r>
            <a:r>
              <a:rPr lang="en-US" sz="2000" dirty="0">
                <a:solidFill>
                  <a:schemeClr val="tx1"/>
                </a:solidFill>
                <a:latin typeface="Calibri" panose="020F0502020204030204" pitchFamily="34" charset="0"/>
                <a:cs typeface="Calibri" panose="020F0502020204030204" pitchFamily="34" charset="0"/>
              </a:rPr>
              <a:t>, Laura </a:t>
            </a:r>
            <a:r>
              <a:rPr lang="en-US" sz="2000" dirty="0" err="1">
                <a:solidFill>
                  <a:schemeClr val="tx1"/>
                </a:solidFill>
                <a:latin typeface="Calibri" panose="020F0502020204030204" pitchFamily="34" charset="0"/>
                <a:cs typeface="Calibri" panose="020F0502020204030204" pitchFamily="34" charset="0"/>
              </a:rPr>
              <a:t>Knutsen</a:t>
            </a:r>
            <a:r>
              <a:rPr lang="en-US" sz="2000" dirty="0">
                <a:solidFill>
                  <a:schemeClr val="tx1"/>
                </a:solidFill>
                <a:latin typeface="Calibri" panose="020F0502020204030204" pitchFamily="34" charset="0"/>
                <a:cs typeface="Calibri" panose="020F0502020204030204" pitchFamily="34" charset="0"/>
              </a:rPr>
              <a:t>, Justin Hill,  Kate </a:t>
            </a:r>
            <a:r>
              <a:rPr lang="en-US" sz="2000" dirty="0" err="1">
                <a:solidFill>
                  <a:schemeClr val="tx1"/>
                </a:solidFill>
                <a:latin typeface="Calibri" panose="020F0502020204030204" pitchFamily="34" charset="0"/>
                <a:cs typeface="Calibri" panose="020F0502020204030204" pitchFamily="34" charset="0"/>
              </a:rPr>
              <a:t>Broberg</a:t>
            </a:r>
            <a:r>
              <a:rPr lang="en-US" sz="2000" dirty="0">
                <a:solidFill>
                  <a:schemeClr val="tx1"/>
                </a:solidFill>
                <a:latin typeface="Calibri" panose="020F0502020204030204" pitchFamily="34" charset="0"/>
                <a:cs typeface="Calibri" panose="020F0502020204030204" pitchFamily="34" charset="0"/>
              </a:rPr>
              <a:t>, Dragos Vas, Tricia Nelsen, Lauren </a:t>
            </a:r>
            <a:r>
              <a:rPr lang="en-US" sz="2000" dirty="0" err="1">
                <a:solidFill>
                  <a:schemeClr val="tx1"/>
                </a:solidFill>
                <a:latin typeface="Calibri" panose="020F0502020204030204" pitchFamily="34" charset="0"/>
                <a:cs typeface="Calibri" panose="020F0502020204030204" pitchFamily="34" charset="0"/>
              </a:rPr>
              <a:t>Bosche</a:t>
            </a:r>
            <a:r>
              <a:rPr lang="en-US" sz="2000" dirty="0">
                <a:solidFill>
                  <a:schemeClr val="tx1"/>
                </a:solidFill>
                <a:latin typeface="Calibri" panose="020F0502020204030204" pitchFamily="34" charset="0"/>
                <a:cs typeface="Calibri" panose="020F0502020204030204" pitchFamily="34" charset="0"/>
              </a:rPr>
              <a:t> and Steph </a:t>
            </a:r>
            <a:r>
              <a:rPr lang="en-US" sz="2000" dirty="0" err="1">
                <a:solidFill>
                  <a:schemeClr val="tx1"/>
                </a:solidFill>
                <a:latin typeface="Calibri" panose="020F0502020204030204" pitchFamily="34" charset="0"/>
                <a:cs typeface="Calibri" panose="020F0502020204030204" pitchFamily="34" charset="0"/>
              </a:rPr>
              <a:t>Saari</a:t>
            </a:r>
            <a:r>
              <a:rPr lang="en-US" sz="2000" dirty="0">
                <a:solidFill>
                  <a:schemeClr val="tx1"/>
                </a:solidFill>
                <a:latin typeface="Calibri" panose="020F0502020204030204" pitchFamily="34" charset="0"/>
                <a:cs typeface="Calibri" panose="020F0502020204030204" pitchFamily="34" charset="0"/>
              </a:rPr>
              <a:t> contributed to sample collection and analysis. </a:t>
            </a:r>
            <a:r>
              <a:rPr lang="en-US" sz="2000" dirty="0">
                <a:solidFill>
                  <a:schemeClr val="tx1"/>
                </a:solidFill>
              </a:rPr>
              <a:t>Research was supported by the Bonanza Creek Long-Term Ecological Research program (funded jointly by NSF grant DEB-1026415 and USDA Forest Service, Pacific Northwest Research Station grant PNW01-JV-11261952-231 and Development Program of the Department of Defense (RC-2507)</a:t>
            </a:r>
          </a:p>
          <a:p>
            <a:pPr algn="ctr"/>
            <a:endParaRPr lang="en-US" sz="2200" dirty="0"/>
          </a:p>
        </p:txBody>
      </p:sp>
      <p:sp>
        <p:nvSpPr>
          <p:cNvPr id="49" name="TextBox 48">
            <a:extLst>
              <a:ext uri="{FF2B5EF4-FFF2-40B4-BE49-F238E27FC236}">
                <a16:creationId xmlns:a16="http://schemas.microsoft.com/office/drawing/2014/main" id="{22EA58FA-CAFB-614A-8402-BC45256C0673}"/>
              </a:ext>
            </a:extLst>
          </p:cNvPr>
          <p:cNvSpPr txBox="1"/>
          <p:nvPr/>
        </p:nvSpPr>
        <p:spPr>
          <a:xfrm>
            <a:off x="28671118" y="18157992"/>
            <a:ext cx="3759712" cy="584775"/>
          </a:xfrm>
          <a:prstGeom prst="rect">
            <a:avLst/>
          </a:prstGeom>
          <a:noFill/>
        </p:spPr>
        <p:txBody>
          <a:bodyPr wrap="square" rtlCol="0">
            <a:spAutoFit/>
          </a:bodyPr>
          <a:lstStyle/>
          <a:p>
            <a:r>
              <a:rPr lang="en-US" sz="3200" dirty="0" err="1">
                <a:latin typeface="Calibri" panose="020F0502020204030204" pitchFamily="34" charset="0"/>
                <a:cs typeface="Calibri" panose="020F0502020204030204" pitchFamily="34" charset="0"/>
              </a:rPr>
              <a:t>Jcavaiani@alaska.edu</a:t>
            </a:r>
            <a:endParaRPr lang="en-US" sz="3200" dirty="0">
              <a:latin typeface="Calibri" panose="020F0502020204030204" pitchFamily="34" charset="0"/>
              <a:cs typeface="Calibri" panose="020F0502020204030204" pitchFamily="34" charset="0"/>
            </a:endParaRPr>
          </a:p>
        </p:txBody>
      </p:sp>
      <p:grpSp>
        <p:nvGrpSpPr>
          <p:cNvPr id="79" name="Group 78">
            <a:extLst>
              <a:ext uri="{FF2B5EF4-FFF2-40B4-BE49-F238E27FC236}">
                <a16:creationId xmlns:a16="http://schemas.microsoft.com/office/drawing/2014/main" id="{682E0F0D-FD08-DD42-BD0E-29933B6C0AAA}"/>
              </a:ext>
            </a:extLst>
          </p:cNvPr>
          <p:cNvGrpSpPr/>
          <p:nvPr/>
        </p:nvGrpSpPr>
        <p:grpSpPr>
          <a:xfrm>
            <a:off x="11606277" y="12523753"/>
            <a:ext cx="7713987" cy="2567216"/>
            <a:chOff x="14016813" y="12514757"/>
            <a:chExt cx="7713987" cy="2567216"/>
          </a:xfrm>
        </p:grpSpPr>
        <p:pic>
          <p:nvPicPr>
            <p:cNvPr id="69" name="Picture 68">
              <a:extLst>
                <a:ext uri="{FF2B5EF4-FFF2-40B4-BE49-F238E27FC236}">
                  <a16:creationId xmlns:a16="http://schemas.microsoft.com/office/drawing/2014/main" id="{6A57EE59-1399-F04D-A086-4E076413D2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016813" y="12528777"/>
              <a:ext cx="3829793" cy="2553196"/>
            </a:xfrm>
            <a:prstGeom prst="rect">
              <a:avLst/>
            </a:prstGeom>
            <a:ln w="15875">
              <a:solidFill>
                <a:schemeClr val="tx1"/>
              </a:solidFill>
            </a:ln>
          </p:spPr>
        </p:pic>
        <p:pic>
          <p:nvPicPr>
            <p:cNvPr id="76" name="Picture 75">
              <a:extLst>
                <a:ext uri="{FF2B5EF4-FFF2-40B4-BE49-F238E27FC236}">
                  <a16:creationId xmlns:a16="http://schemas.microsoft.com/office/drawing/2014/main" id="{0A5C6764-EBD0-8945-B874-3FBEECE616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901007" y="12514757"/>
              <a:ext cx="3829793" cy="2567216"/>
            </a:xfrm>
            <a:prstGeom prst="rect">
              <a:avLst/>
            </a:prstGeom>
            <a:ln w="15875">
              <a:solidFill>
                <a:schemeClr val="tx1"/>
              </a:solidFill>
            </a:ln>
          </p:spPr>
        </p:pic>
        <p:sp>
          <p:nvSpPr>
            <p:cNvPr id="77" name="TextBox 76">
              <a:extLst>
                <a:ext uri="{FF2B5EF4-FFF2-40B4-BE49-F238E27FC236}">
                  <a16:creationId xmlns:a16="http://schemas.microsoft.com/office/drawing/2014/main" id="{9B0BCC29-F0E0-E143-854F-FD5F8486D8C3}"/>
                </a:ext>
              </a:extLst>
            </p:cNvPr>
            <p:cNvSpPr txBox="1"/>
            <p:nvPr/>
          </p:nvSpPr>
          <p:spPr>
            <a:xfrm>
              <a:off x="14548525" y="12854800"/>
              <a:ext cx="1336226"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Clockwise, dilution</a:t>
              </a:r>
            </a:p>
          </p:txBody>
        </p:sp>
        <p:sp>
          <p:nvSpPr>
            <p:cNvPr id="86" name="TextBox 85">
              <a:extLst>
                <a:ext uri="{FF2B5EF4-FFF2-40B4-BE49-F238E27FC236}">
                  <a16:creationId xmlns:a16="http://schemas.microsoft.com/office/drawing/2014/main" id="{22A54C2A-CD91-1348-8049-6A357B9C7615}"/>
                </a:ext>
              </a:extLst>
            </p:cNvPr>
            <p:cNvSpPr txBox="1"/>
            <p:nvPr/>
          </p:nvSpPr>
          <p:spPr>
            <a:xfrm>
              <a:off x="16626471" y="12854800"/>
              <a:ext cx="1336226"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Clockwise, flushing</a:t>
              </a:r>
            </a:p>
          </p:txBody>
        </p:sp>
        <p:sp>
          <p:nvSpPr>
            <p:cNvPr id="87" name="TextBox 86">
              <a:extLst>
                <a:ext uri="{FF2B5EF4-FFF2-40B4-BE49-F238E27FC236}">
                  <a16:creationId xmlns:a16="http://schemas.microsoft.com/office/drawing/2014/main" id="{BC18A428-79DC-E345-8EEA-AC7BA31DD815}"/>
                </a:ext>
              </a:extLst>
            </p:cNvPr>
            <p:cNvSpPr txBox="1"/>
            <p:nvPr/>
          </p:nvSpPr>
          <p:spPr>
            <a:xfrm>
              <a:off x="18355897" y="12854800"/>
              <a:ext cx="1336226"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Clockwise, dilution</a:t>
              </a:r>
            </a:p>
          </p:txBody>
        </p:sp>
        <p:sp>
          <p:nvSpPr>
            <p:cNvPr id="88" name="TextBox 87">
              <a:extLst>
                <a:ext uri="{FF2B5EF4-FFF2-40B4-BE49-F238E27FC236}">
                  <a16:creationId xmlns:a16="http://schemas.microsoft.com/office/drawing/2014/main" id="{53065694-FE27-F24E-95FF-739D9975C129}"/>
                </a:ext>
              </a:extLst>
            </p:cNvPr>
            <p:cNvSpPr txBox="1"/>
            <p:nvPr/>
          </p:nvSpPr>
          <p:spPr>
            <a:xfrm>
              <a:off x="20085323" y="12854800"/>
              <a:ext cx="1336226"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Clockwise, flushing</a:t>
              </a:r>
            </a:p>
          </p:txBody>
        </p:sp>
        <p:sp>
          <p:nvSpPr>
            <p:cNvPr id="89" name="TextBox 88">
              <a:extLst>
                <a:ext uri="{FF2B5EF4-FFF2-40B4-BE49-F238E27FC236}">
                  <a16:creationId xmlns:a16="http://schemas.microsoft.com/office/drawing/2014/main" id="{C670F2CD-5B53-AF40-9CE1-09593C44231B}"/>
                </a:ext>
              </a:extLst>
            </p:cNvPr>
            <p:cNvSpPr txBox="1"/>
            <p:nvPr/>
          </p:nvSpPr>
          <p:spPr>
            <a:xfrm>
              <a:off x="14548525" y="14090517"/>
              <a:ext cx="1336226"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Anti-clockwise, dilution</a:t>
              </a:r>
            </a:p>
          </p:txBody>
        </p:sp>
        <p:sp>
          <p:nvSpPr>
            <p:cNvPr id="90" name="TextBox 89">
              <a:extLst>
                <a:ext uri="{FF2B5EF4-FFF2-40B4-BE49-F238E27FC236}">
                  <a16:creationId xmlns:a16="http://schemas.microsoft.com/office/drawing/2014/main" id="{032402A6-28E2-1F4A-9306-34E0467E412D}"/>
                </a:ext>
              </a:extLst>
            </p:cNvPr>
            <p:cNvSpPr txBox="1"/>
            <p:nvPr/>
          </p:nvSpPr>
          <p:spPr>
            <a:xfrm>
              <a:off x="16626471" y="14090517"/>
              <a:ext cx="1336226"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Anti-clockwise, flushing</a:t>
              </a:r>
            </a:p>
          </p:txBody>
        </p:sp>
        <p:sp>
          <p:nvSpPr>
            <p:cNvPr id="91" name="TextBox 90">
              <a:extLst>
                <a:ext uri="{FF2B5EF4-FFF2-40B4-BE49-F238E27FC236}">
                  <a16:creationId xmlns:a16="http://schemas.microsoft.com/office/drawing/2014/main" id="{11B0EECD-F028-304A-88BE-C64D3DB8B3B2}"/>
                </a:ext>
              </a:extLst>
            </p:cNvPr>
            <p:cNvSpPr txBox="1"/>
            <p:nvPr/>
          </p:nvSpPr>
          <p:spPr>
            <a:xfrm>
              <a:off x="18316628" y="14090517"/>
              <a:ext cx="1336226"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Anti-clockwise, dilution</a:t>
              </a:r>
            </a:p>
          </p:txBody>
        </p:sp>
        <p:sp>
          <p:nvSpPr>
            <p:cNvPr id="92" name="TextBox 91">
              <a:extLst>
                <a:ext uri="{FF2B5EF4-FFF2-40B4-BE49-F238E27FC236}">
                  <a16:creationId xmlns:a16="http://schemas.microsoft.com/office/drawing/2014/main" id="{9DF4CF08-A7CE-4347-8B85-3E122835E899}"/>
                </a:ext>
              </a:extLst>
            </p:cNvPr>
            <p:cNvSpPr txBox="1"/>
            <p:nvPr/>
          </p:nvSpPr>
          <p:spPr>
            <a:xfrm>
              <a:off x="19862898" y="14090517"/>
              <a:ext cx="1336226"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Anti-clockwise, flushing</a:t>
              </a:r>
            </a:p>
          </p:txBody>
        </p:sp>
      </p:grpSp>
      <p:grpSp>
        <p:nvGrpSpPr>
          <p:cNvPr id="93" name="Group 92">
            <a:extLst>
              <a:ext uri="{FF2B5EF4-FFF2-40B4-BE49-F238E27FC236}">
                <a16:creationId xmlns:a16="http://schemas.microsoft.com/office/drawing/2014/main" id="{F7D8CAE3-51BE-0147-AD79-6E52692FA9F5}"/>
              </a:ext>
            </a:extLst>
          </p:cNvPr>
          <p:cNvGrpSpPr/>
          <p:nvPr/>
        </p:nvGrpSpPr>
        <p:grpSpPr>
          <a:xfrm>
            <a:off x="23070802" y="4249490"/>
            <a:ext cx="8700724" cy="9816369"/>
            <a:chOff x="22110664" y="10013310"/>
            <a:chExt cx="7849824" cy="9344222"/>
          </a:xfrm>
        </p:grpSpPr>
        <p:pic>
          <p:nvPicPr>
            <p:cNvPr id="101" name="Picture 100">
              <a:extLst>
                <a:ext uri="{FF2B5EF4-FFF2-40B4-BE49-F238E27FC236}">
                  <a16:creationId xmlns:a16="http://schemas.microsoft.com/office/drawing/2014/main" id="{3B6D8BE2-134F-084A-9AC7-81B3D4FD203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110664" y="10013310"/>
              <a:ext cx="7786852" cy="9344222"/>
            </a:xfrm>
            <a:prstGeom prst="rect">
              <a:avLst/>
            </a:prstGeom>
          </p:spPr>
        </p:pic>
        <p:sp>
          <p:nvSpPr>
            <p:cNvPr id="102" name="Rectangle 101">
              <a:extLst>
                <a:ext uri="{FF2B5EF4-FFF2-40B4-BE49-F238E27FC236}">
                  <a16:creationId xmlns:a16="http://schemas.microsoft.com/office/drawing/2014/main" id="{BBD749B1-F270-6A4D-9A1B-002CC98D528B}"/>
                </a:ext>
              </a:extLst>
            </p:cNvPr>
            <p:cNvSpPr/>
            <p:nvPr/>
          </p:nvSpPr>
          <p:spPr>
            <a:xfrm>
              <a:off x="24048405" y="10154772"/>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=0.11</a:t>
              </a:r>
            </a:p>
          </p:txBody>
        </p:sp>
        <p:sp>
          <p:nvSpPr>
            <p:cNvPr id="103" name="Rectangle 102">
              <a:extLst>
                <a:ext uri="{FF2B5EF4-FFF2-40B4-BE49-F238E27FC236}">
                  <a16:creationId xmlns:a16="http://schemas.microsoft.com/office/drawing/2014/main" id="{30DF6E07-C612-EE4A-A530-6E92E832455D}"/>
                </a:ext>
              </a:extLst>
            </p:cNvPr>
            <p:cNvSpPr/>
            <p:nvPr/>
          </p:nvSpPr>
          <p:spPr>
            <a:xfrm>
              <a:off x="28004803" y="10154772"/>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=0.14</a:t>
              </a:r>
            </a:p>
          </p:txBody>
        </p:sp>
        <p:sp>
          <p:nvSpPr>
            <p:cNvPr id="104" name="Rectangle 103">
              <a:extLst>
                <a:ext uri="{FF2B5EF4-FFF2-40B4-BE49-F238E27FC236}">
                  <a16:creationId xmlns:a16="http://schemas.microsoft.com/office/drawing/2014/main" id="{E1B5965F-0B4D-6C4F-9D90-03D3CA1E1FEB}"/>
                </a:ext>
              </a:extLst>
            </p:cNvPr>
            <p:cNvSpPr/>
            <p:nvPr/>
          </p:nvSpPr>
          <p:spPr>
            <a:xfrm>
              <a:off x="24048405" y="11838142"/>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=0.01</a:t>
              </a:r>
            </a:p>
          </p:txBody>
        </p:sp>
        <p:sp>
          <p:nvSpPr>
            <p:cNvPr id="105" name="Rectangle 104">
              <a:extLst>
                <a:ext uri="{FF2B5EF4-FFF2-40B4-BE49-F238E27FC236}">
                  <a16:creationId xmlns:a16="http://schemas.microsoft.com/office/drawing/2014/main" id="{FE63154D-12EA-964D-823C-F1E15A490CC8}"/>
                </a:ext>
              </a:extLst>
            </p:cNvPr>
            <p:cNvSpPr/>
            <p:nvPr/>
          </p:nvSpPr>
          <p:spPr>
            <a:xfrm>
              <a:off x="27941831" y="11838142"/>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=0.23</a:t>
              </a:r>
            </a:p>
          </p:txBody>
        </p:sp>
        <p:sp>
          <p:nvSpPr>
            <p:cNvPr id="106" name="Rectangle 105">
              <a:extLst>
                <a:ext uri="{FF2B5EF4-FFF2-40B4-BE49-F238E27FC236}">
                  <a16:creationId xmlns:a16="http://schemas.microsoft.com/office/drawing/2014/main" id="{1EDDCD11-B6C2-8542-BBC2-A1F3B689A0A3}"/>
                </a:ext>
              </a:extLst>
            </p:cNvPr>
            <p:cNvSpPr/>
            <p:nvPr/>
          </p:nvSpPr>
          <p:spPr>
            <a:xfrm>
              <a:off x="24048405" y="13745588"/>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=0.35</a:t>
              </a:r>
            </a:p>
          </p:txBody>
        </p:sp>
        <p:sp>
          <p:nvSpPr>
            <p:cNvPr id="107" name="Rectangle 106">
              <a:extLst>
                <a:ext uri="{FF2B5EF4-FFF2-40B4-BE49-F238E27FC236}">
                  <a16:creationId xmlns:a16="http://schemas.microsoft.com/office/drawing/2014/main" id="{16723B6C-54B5-4845-8D40-C5BA9CA6CA39}"/>
                </a:ext>
              </a:extLst>
            </p:cNvPr>
            <p:cNvSpPr/>
            <p:nvPr/>
          </p:nvSpPr>
          <p:spPr>
            <a:xfrm>
              <a:off x="27941831" y="13745588"/>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=0.04</a:t>
              </a:r>
            </a:p>
          </p:txBody>
        </p:sp>
        <p:sp>
          <p:nvSpPr>
            <p:cNvPr id="108" name="Rectangle 107">
              <a:extLst>
                <a:ext uri="{FF2B5EF4-FFF2-40B4-BE49-F238E27FC236}">
                  <a16:creationId xmlns:a16="http://schemas.microsoft.com/office/drawing/2014/main" id="{BC5431FC-781F-4443-9E36-B03A9DA71F61}"/>
                </a:ext>
              </a:extLst>
            </p:cNvPr>
            <p:cNvSpPr/>
            <p:nvPr/>
          </p:nvSpPr>
          <p:spPr>
            <a:xfrm>
              <a:off x="24111377" y="15484155"/>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=0.06</a:t>
              </a:r>
            </a:p>
          </p:txBody>
        </p:sp>
        <p:sp>
          <p:nvSpPr>
            <p:cNvPr id="109" name="Rectangle 108">
              <a:extLst>
                <a:ext uri="{FF2B5EF4-FFF2-40B4-BE49-F238E27FC236}">
                  <a16:creationId xmlns:a16="http://schemas.microsoft.com/office/drawing/2014/main" id="{21B6AF5C-9DC7-D846-85F4-F685A2AA6DDA}"/>
                </a:ext>
              </a:extLst>
            </p:cNvPr>
            <p:cNvSpPr/>
            <p:nvPr/>
          </p:nvSpPr>
          <p:spPr>
            <a:xfrm>
              <a:off x="28004803" y="15484155"/>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=0.29</a:t>
              </a:r>
            </a:p>
          </p:txBody>
        </p:sp>
        <p:sp>
          <p:nvSpPr>
            <p:cNvPr id="110" name="Rectangle 109">
              <a:extLst>
                <a:ext uri="{FF2B5EF4-FFF2-40B4-BE49-F238E27FC236}">
                  <a16:creationId xmlns:a16="http://schemas.microsoft.com/office/drawing/2014/main" id="{53E9B856-3B72-1641-AB18-0155E4E37AE9}"/>
                </a:ext>
              </a:extLst>
            </p:cNvPr>
            <p:cNvSpPr/>
            <p:nvPr/>
          </p:nvSpPr>
          <p:spPr>
            <a:xfrm>
              <a:off x="24111377" y="17251964"/>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=0.01</a:t>
              </a:r>
            </a:p>
          </p:txBody>
        </p:sp>
        <p:sp>
          <p:nvSpPr>
            <p:cNvPr id="111" name="Rectangle 110">
              <a:extLst>
                <a:ext uri="{FF2B5EF4-FFF2-40B4-BE49-F238E27FC236}">
                  <a16:creationId xmlns:a16="http://schemas.microsoft.com/office/drawing/2014/main" id="{EBCEB607-1EAC-EC48-B50E-A741B303226D}"/>
                </a:ext>
              </a:extLst>
            </p:cNvPr>
            <p:cNvSpPr/>
            <p:nvPr/>
          </p:nvSpPr>
          <p:spPr>
            <a:xfrm>
              <a:off x="28004803" y="17251964"/>
              <a:ext cx="1955685" cy="337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a:t>
              </a:r>
              <a:r>
                <a:rPr lang="en-US" sz="2000" baseline="30000" dirty="0">
                  <a:solidFill>
                    <a:schemeClr val="tx1"/>
                  </a:solidFill>
                </a:rPr>
                <a:t>2 </a:t>
              </a:r>
              <a:r>
                <a:rPr lang="en-US" sz="2000" dirty="0">
                  <a:solidFill>
                    <a:schemeClr val="tx1"/>
                  </a:solidFill>
                </a:rPr>
                <a:t>=0.22</a:t>
              </a:r>
            </a:p>
          </p:txBody>
        </p:sp>
      </p:grpSp>
      <p:pic>
        <p:nvPicPr>
          <p:cNvPr id="95" name="Picture 94" descr="Shape&#10;&#10;Description automatically generated with low confidence">
            <a:extLst>
              <a:ext uri="{FF2B5EF4-FFF2-40B4-BE49-F238E27FC236}">
                <a16:creationId xmlns:a16="http://schemas.microsoft.com/office/drawing/2014/main" id="{B20FCF12-97EF-FE4A-9E69-8B1ABF5D57C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372225" y="13750587"/>
            <a:ext cx="2425700" cy="355600"/>
          </a:xfrm>
          <a:prstGeom prst="rect">
            <a:avLst/>
          </a:prstGeom>
        </p:spPr>
      </p:pic>
      <p:sp>
        <p:nvSpPr>
          <p:cNvPr id="97" name="Rectangle 96">
            <a:extLst>
              <a:ext uri="{FF2B5EF4-FFF2-40B4-BE49-F238E27FC236}">
                <a16:creationId xmlns:a16="http://schemas.microsoft.com/office/drawing/2014/main" id="{8DEC71ED-FBAC-4A41-8083-6C1012FF874B}"/>
              </a:ext>
            </a:extLst>
          </p:cNvPr>
          <p:cNvSpPr/>
          <p:nvPr/>
        </p:nvSpPr>
        <p:spPr>
          <a:xfrm>
            <a:off x="22312391" y="14244402"/>
            <a:ext cx="10063106" cy="2214384"/>
          </a:xfrm>
          <a:prstGeom prst="rect">
            <a:avLst/>
          </a:prstGeom>
          <a:solidFill>
            <a:srgbClr val="F3F5F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Storm characteristics such as total storm </a:t>
            </a:r>
            <a:r>
              <a:rPr lang="en-US" sz="2400" b="1" dirty="0">
                <a:solidFill>
                  <a:schemeClr val="tx1"/>
                </a:solidFill>
                <a:latin typeface="Calibri" panose="020F0502020204030204" pitchFamily="34" charset="0"/>
                <a:cs typeface="Calibri" panose="020F0502020204030204" pitchFamily="34" charset="0"/>
              </a:rPr>
              <a:t>precipitation and intensity do not correlate with HI</a:t>
            </a:r>
          </a:p>
          <a:p>
            <a:pPr marL="342900" indent="-3429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Varying temporal antecedent moisture conditions influence HI across catchments</a:t>
            </a:r>
          </a:p>
          <a:p>
            <a:pPr marL="342900" indent="-3429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Antecedent conditions have ecological and management implications in high-latitude catchments</a:t>
            </a:r>
            <a:endParaRPr lang="en-US" sz="2400" dirty="0"/>
          </a:p>
        </p:txBody>
      </p:sp>
      <p:sp>
        <p:nvSpPr>
          <p:cNvPr id="98" name="Rectangle 97">
            <a:extLst>
              <a:ext uri="{FF2B5EF4-FFF2-40B4-BE49-F238E27FC236}">
                <a16:creationId xmlns:a16="http://schemas.microsoft.com/office/drawing/2014/main" id="{0717E926-52CC-174D-B789-7FA9D78E9024}"/>
              </a:ext>
            </a:extLst>
          </p:cNvPr>
          <p:cNvSpPr/>
          <p:nvPr/>
        </p:nvSpPr>
        <p:spPr>
          <a:xfrm>
            <a:off x="12421362" y="9868252"/>
            <a:ext cx="3510348" cy="30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French    Moose   Poker    Stuart    Vault</a:t>
            </a:r>
          </a:p>
        </p:txBody>
      </p:sp>
      <p:grpSp>
        <p:nvGrpSpPr>
          <p:cNvPr id="99" name="Group 98">
            <a:extLst>
              <a:ext uri="{FF2B5EF4-FFF2-40B4-BE49-F238E27FC236}">
                <a16:creationId xmlns:a16="http://schemas.microsoft.com/office/drawing/2014/main" id="{83A76C95-56EA-EC43-8304-FBE34E6989B8}"/>
              </a:ext>
            </a:extLst>
          </p:cNvPr>
          <p:cNvGrpSpPr/>
          <p:nvPr/>
        </p:nvGrpSpPr>
        <p:grpSpPr>
          <a:xfrm>
            <a:off x="12250855" y="10075649"/>
            <a:ext cx="3683766" cy="317406"/>
            <a:chOff x="12356334" y="10062428"/>
            <a:chExt cx="3683766" cy="317406"/>
          </a:xfrm>
        </p:grpSpPr>
        <p:sp>
          <p:nvSpPr>
            <p:cNvPr id="118" name="TextBox 117">
              <a:extLst>
                <a:ext uri="{FF2B5EF4-FFF2-40B4-BE49-F238E27FC236}">
                  <a16:creationId xmlns:a16="http://schemas.microsoft.com/office/drawing/2014/main" id="{CB1DF1AF-F2EA-D145-8163-A494F2B38C1C}"/>
                </a:ext>
              </a:extLst>
            </p:cNvPr>
            <p:cNvSpPr txBox="1"/>
            <p:nvPr/>
          </p:nvSpPr>
          <p:spPr>
            <a:xfrm>
              <a:off x="12356334" y="10064176"/>
              <a:ext cx="868452"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Mod PF</a:t>
              </a:r>
            </a:p>
          </p:txBody>
        </p:sp>
        <p:sp>
          <p:nvSpPr>
            <p:cNvPr id="119" name="TextBox 118">
              <a:extLst>
                <a:ext uri="{FF2B5EF4-FFF2-40B4-BE49-F238E27FC236}">
                  <a16:creationId xmlns:a16="http://schemas.microsoft.com/office/drawing/2014/main" id="{853A72A1-2312-3F40-B7AF-65DBE7C14E1A}"/>
                </a:ext>
              </a:extLst>
            </p:cNvPr>
            <p:cNvSpPr txBox="1"/>
            <p:nvPr/>
          </p:nvSpPr>
          <p:spPr>
            <a:xfrm>
              <a:off x="13895890" y="10069670"/>
              <a:ext cx="729345"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Low PF</a:t>
              </a:r>
            </a:p>
          </p:txBody>
        </p:sp>
        <p:sp>
          <p:nvSpPr>
            <p:cNvPr id="120" name="TextBox 119">
              <a:extLst>
                <a:ext uri="{FF2B5EF4-FFF2-40B4-BE49-F238E27FC236}">
                  <a16:creationId xmlns:a16="http://schemas.microsoft.com/office/drawing/2014/main" id="{12CBAAD1-7C30-614A-B514-C6FD20CD1BC3}"/>
                </a:ext>
              </a:extLst>
            </p:cNvPr>
            <p:cNvSpPr txBox="1"/>
            <p:nvPr/>
          </p:nvSpPr>
          <p:spPr>
            <a:xfrm>
              <a:off x="14579470" y="10072057"/>
              <a:ext cx="729345"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High PF</a:t>
              </a:r>
            </a:p>
          </p:txBody>
        </p:sp>
        <p:sp>
          <p:nvSpPr>
            <p:cNvPr id="121" name="TextBox 120">
              <a:extLst>
                <a:ext uri="{FF2B5EF4-FFF2-40B4-BE49-F238E27FC236}">
                  <a16:creationId xmlns:a16="http://schemas.microsoft.com/office/drawing/2014/main" id="{9E9002EB-6E4F-CD4A-82F2-434E2AE84256}"/>
                </a:ext>
              </a:extLst>
            </p:cNvPr>
            <p:cNvSpPr txBox="1"/>
            <p:nvPr/>
          </p:nvSpPr>
          <p:spPr>
            <a:xfrm>
              <a:off x="15310755" y="10065539"/>
              <a:ext cx="729345"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High PF</a:t>
              </a:r>
            </a:p>
          </p:txBody>
        </p:sp>
        <p:sp>
          <p:nvSpPr>
            <p:cNvPr id="122" name="TextBox 121">
              <a:extLst>
                <a:ext uri="{FF2B5EF4-FFF2-40B4-BE49-F238E27FC236}">
                  <a16:creationId xmlns:a16="http://schemas.microsoft.com/office/drawing/2014/main" id="{56ABE628-A6E9-1C40-A4CA-B7DD12094C47}"/>
                </a:ext>
              </a:extLst>
            </p:cNvPr>
            <p:cNvSpPr txBox="1"/>
            <p:nvPr/>
          </p:nvSpPr>
          <p:spPr>
            <a:xfrm>
              <a:off x="13087619" y="10062428"/>
              <a:ext cx="868452"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Mod PF</a:t>
              </a:r>
            </a:p>
          </p:txBody>
        </p:sp>
      </p:grpSp>
      <p:sp>
        <p:nvSpPr>
          <p:cNvPr id="100" name="Rectangle 99">
            <a:extLst>
              <a:ext uri="{FF2B5EF4-FFF2-40B4-BE49-F238E27FC236}">
                <a16:creationId xmlns:a16="http://schemas.microsoft.com/office/drawing/2014/main" id="{E409E603-0D4A-964C-AEC9-915C4F817F11}"/>
              </a:ext>
            </a:extLst>
          </p:cNvPr>
          <p:cNvSpPr/>
          <p:nvPr/>
        </p:nvSpPr>
        <p:spPr>
          <a:xfrm>
            <a:off x="12744859" y="6627438"/>
            <a:ext cx="2931172" cy="227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6EAC7CD-328C-5F4A-BC2E-1316DB10149D}"/>
              </a:ext>
            </a:extLst>
          </p:cNvPr>
          <p:cNvSpPr/>
          <p:nvPr/>
        </p:nvSpPr>
        <p:spPr>
          <a:xfrm>
            <a:off x="15931710" y="9970178"/>
            <a:ext cx="1111150" cy="3471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C3B33073-A1C5-1F4B-9BC5-D495F5FD148C}"/>
              </a:ext>
            </a:extLst>
          </p:cNvPr>
          <p:cNvSpPr/>
          <p:nvPr/>
        </p:nvSpPr>
        <p:spPr>
          <a:xfrm>
            <a:off x="19456966" y="12537773"/>
            <a:ext cx="2175750" cy="2533571"/>
          </a:xfrm>
          <a:prstGeom prst="rect">
            <a:avLst/>
          </a:prstGeom>
          <a:solidFill>
            <a:srgbClr val="FFFFFF">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Left:</a:t>
            </a:r>
            <a:r>
              <a:rPr lang="en-US" sz="2400" dirty="0">
                <a:solidFill>
                  <a:schemeClr val="tx1"/>
                </a:solidFill>
              </a:rPr>
              <a:t> HI and beta for individual storms in each catchment for 2019 and 2020</a:t>
            </a:r>
          </a:p>
        </p:txBody>
      </p:sp>
    </p:spTree>
    <p:extLst>
      <p:ext uri="{BB962C8B-B14F-4D97-AF65-F5344CB8AC3E}">
        <p14:creationId xmlns:p14="http://schemas.microsoft.com/office/powerpoint/2010/main" val="2914394851"/>
      </p:ext>
    </p:extLst>
  </p:cSld>
  <p:clrMapOvr>
    <a:masterClrMapping/>
  </p:clrMapOvr>
</p:sld>
</file>

<file path=ppt/theme/theme1.xml><?xml version="1.0" encoding="utf-8"?>
<a:theme xmlns:a="http://schemas.openxmlformats.org/drawingml/2006/main" name="42x72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PosterPresentations.com-42x72-Template</Template>
  <TotalTime>237</TotalTime>
  <Words>540</Words>
  <Application>Microsoft Macintosh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42x72 template</vt:lpstr>
      <vt:lpstr>Without guides</vt:lpstr>
      <vt:lpstr>PowerPoint Presentation</vt:lpstr>
    </vt:vector>
  </TitlesOfParts>
  <Manager>A. Kotoulas </Manager>
  <Company>Canterbury Media Services, Inc. </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42x72 PowerPoint Presentation</dc:title>
  <dc:subject>Research poster presentation template </dc:subject>
  <dc:creator>PosterPresentations.com </dc:creator>
  <cp:keywords>42x72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Jake Cavaiani</cp:lastModifiedBy>
  <cp:revision>38</cp:revision>
  <dcterms:created xsi:type="dcterms:W3CDTF">2012-02-07T00:41:31Z</dcterms:created>
  <dcterms:modified xsi:type="dcterms:W3CDTF">2021-12-09T02:38:05Z</dcterms:modified>
  <cp:category>Research poster templates </cp:category>
</cp:coreProperties>
</file>